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56" r:id="rId3"/>
    <p:sldId id="260" r:id="rId4"/>
    <p:sldId id="263" r:id="rId5"/>
    <p:sldId id="265" r:id="rId6"/>
    <p:sldId id="264" r:id="rId7"/>
    <p:sldId id="262" r:id="rId8"/>
    <p:sldId id="266" r:id="rId9"/>
    <p:sldId id="269" r:id="rId10"/>
  </p:sldIdLst>
  <p:sldSz cx="9144000" cy="6858000" type="screen4x3"/>
  <p:notesSz cx="91440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377" autoAdjust="0"/>
  </p:normalViewPr>
  <p:slideViewPr>
    <p:cSldViewPr>
      <p:cViewPr varScale="1">
        <p:scale>
          <a:sx n="78" d="100"/>
          <a:sy n="78" d="100"/>
        </p:scale>
        <p:origin x="-516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739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739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4518A-7B2A-450F-B5A8-D2FD61BFCF1F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6300" y="1108075"/>
            <a:ext cx="7391400" cy="5543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7021513"/>
            <a:ext cx="7315200" cy="6653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41438"/>
            <a:ext cx="3962400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14041438"/>
            <a:ext cx="3962400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6C155-5EB6-44BD-8A14-13AF1ACA2F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u="sng" dirty="0" smtClean="0">
                <a:solidFill>
                  <a:schemeClr val="accent3">
                    <a:lumMod val="50000"/>
                  </a:schemeClr>
                </a:solidFill>
              </a:rPr>
              <a:t>Persons</a:t>
            </a:r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 at Risk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</a:rPr>
              <a:t>Individual Risk Assessment Tools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</a:rPr>
              <a:t>  Psycho-emotional Issues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</a:rPr>
              <a:t>  School performance Issues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</a:rPr>
              <a:t>  Involvement in School Disciplinary </a:t>
            </a:r>
          </a:p>
          <a:p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</a:rPr>
              <a:t>    System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</a:rPr>
              <a:t>  Chronic Truancy/Tardiness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u="sng" dirty="0" smtClean="0">
                <a:solidFill>
                  <a:schemeClr val="accent6">
                    <a:lumMod val="50000"/>
                  </a:schemeClr>
                </a:solidFill>
              </a:rPr>
              <a:t>Groups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 at Risk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Gang/Cliques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  “Wannabes”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  Levels of  Affiliation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  Other “Anti-Social  Youth Groups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 Taggers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</a:rPr>
              <a:t> Stoners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u="sng" dirty="0" smtClean="0">
                <a:solidFill>
                  <a:schemeClr val="accent2">
                    <a:lumMod val="75000"/>
                  </a:schemeClr>
                </a:solidFill>
              </a:rPr>
              <a:t>Families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 at Risk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 Drug Endangered Children (DEC)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  Families Referred for Child Abuse and</a:t>
            </a:r>
          </a:p>
          <a:p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    Neglect (CANS)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  Children of Institutionalized Parents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  Homeless Families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  Intergenerational Gangs</a:t>
            </a:r>
            <a:endParaRPr lang="en-US" b="0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dirty="0" smtClean="0">
                <a:solidFill>
                  <a:schemeClr val="tx2">
                    <a:lumMod val="75000"/>
                  </a:schemeClr>
                </a:solidFill>
              </a:rPr>
              <a:t>Risky Places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50000"/>
                  </a:schemeClr>
                </a:solidFill>
              </a:rPr>
              <a:t> Hotspots (geographic)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50000"/>
                  </a:schemeClr>
                </a:solidFill>
              </a:rPr>
              <a:t>  Crime-Attractors and Generators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50000"/>
                  </a:schemeClr>
                </a:solidFill>
              </a:rPr>
              <a:t> Substandard Schools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50000"/>
                  </a:schemeClr>
                </a:solidFill>
              </a:rPr>
              <a:t> Businesses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50000"/>
                  </a:schemeClr>
                </a:solidFill>
              </a:rPr>
              <a:t> Public Places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50000"/>
                  </a:schemeClr>
                </a:solidFill>
              </a:rPr>
              <a:t>  Gang Territories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6C155-5EB6-44BD-8A14-13AF1ACA2F6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CA1-3DB9-478B-9497-8FF1CB0B1828}" type="datetimeFigureOut">
              <a:rPr lang="en-US" smtClean="0"/>
              <a:pPr/>
              <a:t>11/11/2011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8B9-C881-48D0-A7FD-3C02B6A0F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CA1-3DB9-478B-9497-8FF1CB0B1828}" type="datetimeFigureOut">
              <a:rPr lang="en-US" smtClean="0"/>
              <a:pPr/>
              <a:t>11/11/2011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8B9-C881-48D0-A7FD-3C02B6A0F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CA1-3DB9-478B-9497-8FF1CB0B1828}" type="datetimeFigureOut">
              <a:rPr lang="en-US" smtClean="0"/>
              <a:pPr/>
              <a:t>11/11/2011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8B9-C881-48D0-A7FD-3C02B6A0F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CA1-3DB9-478B-9497-8FF1CB0B1828}" type="datetimeFigureOut">
              <a:rPr lang="en-US" smtClean="0"/>
              <a:pPr/>
              <a:t>11/11/2011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8B9-C881-48D0-A7FD-3C02B6A0F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CA1-3DB9-478B-9497-8FF1CB0B1828}" type="datetimeFigureOut">
              <a:rPr lang="en-US" smtClean="0"/>
              <a:pPr/>
              <a:t>11/11/2011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8B9-C881-48D0-A7FD-3C02B6A0F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CA1-3DB9-478B-9497-8FF1CB0B1828}" type="datetimeFigureOut">
              <a:rPr lang="en-US" smtClean="0"/>
              <a:pPr/>
              <a:t>11/11/2011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8B9-C881-48D0-A7FD-3C02B6A0F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CA1-3DB9-478B-9497-8FF1CB0B1828}" type="datetimeFigureOut">
              <a:rPr lang="en-US" smtClean="0"/>
              <a:pPr/>
              <a:t>11/11/2011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8B9-C881-48D0-A7FD-3C02B6A0F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CA1-3DB9-478B-9497-8FF1CB0B1828}" type="datetimeFigureOut">
              <a:rPr lang="en-US" smtClean="0"/>
              <a:pPr/>
              <a:t>11/11/2011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8B9-C881-48D0-A7FD-3C02B6A0F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CA1-3DB9-478B-9497-8FF1CB0B1828}" type="datetimeFigureOut">
              <a:rPr lang="en-US" smtClean="0"/>
              <a:pPr/>
              <a:t>11/11/2011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8B9-C881-48D0-A7FD-3C02B6A0F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CA1-3DB9-478B-9497-8FF1CB0B1828}" type="datetimeFigureOut">
              <a:rPr lang="en-US" smtClean="0"/>
              <a:pPr/>
              <a:t>11/11/2011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8B9-C881-48D0-A7FD-3C02B6A0F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5CA1-3DB9-478B-9497-8FF1CB0B1828}" type="datetimeFigureOut">
              <a:rPr lang="en-US" smtClean="0"/>
              <a:pPr/>
              <a:t>11/11/2011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8B9-C881-48D0-A7FD-3C02B6A0F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15CA1-3DB9-478B-9497-8FF1CB0B1828}" type="datetimeFigureOut">
              <a:rPr lang="en-US" smtClean="0"/>
              <a:pPr/>
              <a:t>11/11/2011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5D8B9-C881-48D0-A7FD-3C02B6A0F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Data Driven Strategies: Opportunities and Challenges for </a:t>
            </a:r>
            <a:br>
              <a:rPr lang="en-US" b="1" dirty="0" smtClean="0"/>
            </a:br>
            <a:r>
              <a:rPr lang="en-US" b="1" dirty="0" smtClean="0"/>
              <a:t>Multi-Disciplinary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Moderator: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John Markovic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Senior Social Science Analyst,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Office of Community Oriented Policing Services (COPS), U.S. Department of Justice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Presenters: </a:t>
            </a:r>
          </a:p>
          <a:p>
            <a:pPr>
              <a:lnSpc>
                <a:spcPct val="120000"/>
              </a:lnSpc>
            </a:pPr>
            <a:r>
              <a:rPr lang="en-US" sz="3300" b="1" dirty="0" smtClean="0"/>
              <a:t>Dennis Culhane, </a:t>
            </a:r>
            <a:r>
              <a:rPr lang="en-US" sz="3300" dirty="0" smtClean="0">
                <a:solidFill>
                  <a:schemeClr val="bg2">
                    <a:lumMod val="25000"/>
                  </a:schemeClr>
                </a:solidFill>
              </a:rPr>
              <a:t>Dana and Andrew Stone Chair in Social Policy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, University of Pennsylvania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Edmund McGarrell</a:t>
            </a:r>
            <a:r>
              <a:rPr lang="en-US" dirty="0" smtClean="0"/>
              <a:t>, </a:t>
            </a:r>
            <a:r>
              <a:rPr lang="en-US" sz="3300" dirty="0" smtClean="0">
                <a:solidFill>
                  <a:schemeClr val="bg2">
                    <a:lumMod val="25000"/>
                  </a:schemeClr>
                </a:solidFill>
              </a:rPr>
              <a:t>Director, School of Criminal Justice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Michigan State University</a:t>
            </a:r>
          </a:p>
          <a:p>
            <a:pPr>
              <a:lnSpc>
                <a:spcPct val="120000"/>
              </a:lnSpc>
            </a:pPr>
            <a:r>
              <a:rPr lang="en-US" sz="3300" b="1" dirty="0" smtClean="0"/>
              <a:t>Iliana Peters, </a:t>
            </a:r>
            <a:r>
              <a:rPr lang="en-US" sz="3300" dirty="0" smtClean="0">
                <a:solidFill>
                  <a:schemeClr val="bg2">
                    <a:lumMod val="25000"/>
                  </a:schemeClr>
                </a:solidFill>
              </a:rPr>
              <a:t>Health Information Privacy Specialist, 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Office for Civil Rights, Department of Health and Human Services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g;base64,/9j/4AAQSkZJRgABAQAAAQABAAD/2wBDAAkGBwgHBgkIBwgKCgkLDRYPDQwMDRsUFRAWIB0iIiAdHx8kKDQsJCYxJx8fLT0tMTU3Ojo6Iys/RD84QzQ5Ojf/2wBDAQoKCg0MDRoPDxo3JR8lNzc3Nzc3Nzc3Nzc3Nzc3Nzc3Nzc3Nzc3Nzc3Nzc3Nzc3Nzc3Nzc3Nzc3Nzc3Nzc3Nzf/wAARCACOAIkDASIAAhEBAxEB/8QAHAAAAQUBAQEAAAAAAAAAAAAABgADBAUHAgEI/8QAQxAAAgECBAMFBAYIBgAHAAAAAQIDBBEABRIhBjFBE1FhcYEUIpGhByMyQlKxFVNicoKSwdEWJDNDovAlNFSDk7LC/8QAGgEAAgMBAQAAAAAAAAAAAAAABAUAAwYCAf/EAC0RAAICAgEEAQIEBwEAAAAAAAECAAMEESEFEjFBIhNhMlGhwQYjQnGBkfDx/9oADAMBAAIRAxEAPwDccLCwsSSLCwjiJmWY0uW0rVFZKI0HLvY9wHU4k8JAGzJJIGKLN+K8sy4tH2nbzjnHFvbzPIYDM/4rrM0LxQFqal5aAfeceJH5D54HsWrX7MXXZ2uK4UV/HGZ1BIpUipU6WGpvidvliJl3FmbUcxeWc1SMfejmN/gen5eGKNQzOsaKzyP9lEF2PoMNT1NNTXFRUDWP9qntI3q19I+LHwx2QoGoMr3ue4GcZzmteM5rK6FWNNPKZOzc6gt+nhidlufRTkKk8kEp+6XI+B64rqTMIaueSFaKMJ7PO2qZ2ka6xMQeijcA/ZxCy12lzYV0dEQtPKs8sdMpMaqGHnpHnsL4S5eApPekvKb5Y8/aHtJxLmFLa1aHUdJiGv68/ngiyvjGlnIStURH9Yh1L/cYB1qKysYy5ZmtRUXN+y7ZllX+G+/8N/TEY5jWliJpFmN9xPGrnb94XGKa/qU+HJH35lqd6eGm0RSxyoJInV0bcMpuDjsYybKuIZqGQFA8AJ97sW1IfONifkVwc5RxRS1sf1zohHORT7o877r67eJwwqvD8HzC0sDeYQ4WPAb9ce4IlkWFhYWJJFhYWItbXQUUUstQ+iOJdTMfyxJ4SByYxnebU+UUbVFQbnkiD7TnuGMrzfNarNqoz1b3/Ag+yg7hh7O8yqc6rfaJAVjNxFGTsij/ALucV5he4sAb9QdsXooET5N7WnQ8RvCYxxw9tUSdlDcgHTqaQjmEHU95NgOpvtjo6IoTPMupdLGOLUVMtudyNwgOxPMnYdSKKrqJauczTtqewAsLBVHJQOQA6AbY9J9Tiqn+po9WZnLMjQ06+z07faVWu0g/bbm3lsvcBivt4Yc04cgppqiURU8TyyHkiKSfhjmE7jmUJOa9fZZ1gkWORjKwuFUIS21jf3QdrYs0rVmk0y8QZjOyWZIoI3jDm/JSWGk+Onb5Yn8PcMZg85nEIkBikj0R++CWQru/2Bz394nwwW1n0c0sWbU2ZZLIKcwzrI1NJcobG/uncj5+mKLmcD4CXIjEbgq1KFqmrcziQVLWK0kewW3IyHnfv+8epGG6qWarneaocvIx3P5DBlNwXISzgm5JO0wbf1QfnijzPJmy+oSCadI5ZATGk9o9du43KnyvfwwptS0ckTsoRKTs8dwl4ZFkidkkXkymxGJEtPJDIY5kZHH3WFjjnRgfv1ONQp4Z4leNlppxe/KNeR/cHQ/s8j0sdidQTJPEssTBkcXVhyIxjmjBjwpnbAmGpfmffJPj9v8Ao3ofxYOxsrntaX1v6MNsLHg5Y9wxl08JtjPuOM5E+Yrl8RHZQkdsbX1N3en5+WDHPcwGV5XUVZsWRbID1Y7AfHGPyO0js8jFnYksTzJxbWu+YBnXdoCDyY4smosrtYFbAgbDHStFBBJNLITFGVJ7M2LHooPQnffoAT3XYVXd1SNS0jEKqjqSbAYh5rOryLTQsGggJAYf7j/ef1sAP2QuLGgNXPyMar62SrIdtIZ1s4QWAA2CjuAtyxBth22HwaahozmOYKHiDaYYL2M7je3fpHU+g57cEgDZhCB7WCqOZP4f4cqc3mSyOI23XTszjvF9gv7R8gGO2NQyjhbLsrpf8ysTAbsp2jHnf7Z8Wv4BeWAY/SXQUeUxw5BRyCulF5XqlA0m1vu/a8ALAAWsOWArNc4zHN5O0zKsmqDe4Dt7o8lGw9BgS3JA8TSYPQ7XG3+M35uIMkibs2zWgRhtpNSgt88WFPUQVMfaU00cqH70bhh8Rj5jRSzBUUknYBRe+J9GuYZbOJqeoNDMOpqFib1BIPoRioZJPqMbOiIo4s5+/wD7N24n4oy7hikSfMjL9YSsaRxli57r8h6kYx/jH6RqniOE0cNBBT0eoMO0HaSEjrfkvp8cQeJ8yzvidKZKyspqn2dbJFFNGNTfi0g7tbbl5WubikyTU0jRzo6SLzWRSpHocSywtwPErowK0H83RP6QryPiySmVKbMQaikG2hj70fijdPLlguKRvDHUU0gmppd45ALehHQjuwAxZfTU9bDSspqah2QNrJSOMtbYge8SL73K7g7YueH85iocwlhdQmWVUhDRryiuTpYDvF/UXwBdUNRX1HFqo0U9wi0Ycgd4JVljALL0I2PeD4EbYemgMMrRvzU2uOR8R4Hn64b0DAPcVMWamjZBWirolGokoBYsbkr0v3nmD4g4tMBXCFUY5xETtfTuejcv+QH8xwZ3Hfh9jWiysEwpTsQF+kiuJeloFOwBlk/Jf/1gIxccW1PtXEVa97qj9mvkot+d8U/nywyQaWIcl++0md6/Z6SapGz/AOjCe5mHvH0W/qwxT6RixzclTBTDbsowzj9t7MfgCq/w4r7HE8mdeABH6CjNZVJCDpU3Lta+lRuTbqbch1Nh1wP8eLmEOfPT5jSNSLTqEp6csGCR/d3BsSeZPUk40zgWjiginzOrFoYEaeQ9yJ9kerAn/wBsYznN62XNswqa2r956iQuwO9u4eQFh6YCybe3Qmn/AIfwTaWsPqciaI0NDIKOjdXgAOqGxLKSpN1sSTpB59cSJKSnd2qIXWKhJ2GrU6n8Gkm5Pje1t744yjWNNCSGotbSSxsNlFhqYG1wQF2t123uQYxRdR0g2vtcC9vTAfBmprR6zrwf+/WOSVbhTHSr7PEdjoPvt+83M+QsPDETQByAGH9B5AYfpqKonKvFTTSx33ZI2I+NsTzOjpeTIRQb3GJUNZNEqK2iVYzeLtV1dkehW/Ly5eBxKzWj9nkXTE0YtuCCLYYoqcyzqChKjdse6IOpx3KydxhTwhwuMxyevzJaiP2mOFmjBGsg2bpfYkg79Nue9w8ch5YNOB6s5fnkkavopJPccdL2970sPiBiy4s4LoMpozXU90piwUpICSpOwswvt5/HEsr7lBHqZbqyu1uyeI1kdUcwyGnlY3lpm9nkPUgC6E+lx6YlacVnBtO0VVXUQ1Mk0QkVeupT/YnF7JSTRIzSoVCGxvbl5c8Kb6yD3CLQDqdZU7RValb3Knl3j3h81GD/ANvpv1gwF0eVzLOJWsRGRfQGO/UXAtf1xJ9jzn9RN8v74OxDZUnjzLU2BAaqk7apmlP35Gb4knHlPD7RUQwE2EsioT4E2OCzjSl4bpqGqrYK6lgq4o2cQRzJ9aQCdIW/M+GArJM2oamojlWqii0hz9c2jS2hrXv42xoRsrvUTPQyWc8zs1EBnrc3r4xJTI5cxardozk6Uv5XPkvjiNXQLTy/VMZIXUSQv+NDuD59D4gjphqumo5SkZIq8ryuPt6oxMQtRO/uqga2w5C/crHBPw1wxNXUvsolWohpZQ8RL9nIkbgMFcEHZgVO3I6hbEYFRsy8Ull48yyztP0V9HFeF2aZo6a47gwRvmJD64ybG0fSDQyxfR9JHIV7SKSOSTTuLl/et6scYvhRlHbzfdAULin+/wCwk+Feyy5mH26h9N+5EsT8WI/lwxpxMmFqejQDlTg/Fmb+uGdOOIxHJJ+8JuA+FRntWZqkf5WLmCOZ/r3d2x7rFr6bKWiocwyimpI1QincuOdxqAF/g2DPhLOMq4d4MStzGpjgVje1/fkOkGyrzJuTjHOLc/n4lz2ozKdSgeyxR3v2cY+yPPqfEnBIAVZnrLLLckk/hEmcO5zJNLBldbeaGUiON2NzETy59L8x/XFjWz+zMYY4grW+GBbJUeTN6JIwC5nS1+m/P054Iq+cVdXJMoKq5JUeF7/1xW/iH4iksfykzKCSsem5YTLqHeNQv8sEFWtXVQsPbp37WPTJHJKzBwRuN7/97sC+Us65hAEOxkXUDyIBucG0c5CqTEL2AJB64EyDwNGWW1KGII2IM19LV0FLGImcOtgbNYjboRi84Qb2rLa15CrMXRSpN2BF+YPnjudwsUzLGoZEZ11gMNZKr1FvvHniJR1s2Xz/AKVhgV2ZOwq4rBQzAXRwBtvty6g9+OAe6I8jpwX51/6hNHxHV0mcyUkNJ7bTRkF1iWzRFt7X5HyPXrti1/x1lP6us/8AhH98AlPG8VXSxyDVIjmrqW6mSxa38IAHmTgv/wAJS92C6WtYEKfEsfHorVRZ51MXzCjWKtqYSoVopXTYW5EjEBqGWWQRxRPI7bL2akk+gwX/AEgUPsHF2YxgWWWTt125hxf87/DFbw+C2bQxhrGZZIgRzBeNlHzIxsdhqg/2mMBK29h/OM0WWZjl+SZua6mngjliiEYnQprPbKdgeZtfBJl+cZpk+dST5ZnOWpSTmMmCebtFc6FG6oCVNxz2OA3TqszAaiLk4RU222PQ92KTT3DmHBteJ9FPEOJOF5IqhBE1ZTlHUHUI33B362YfLHz5UwS0tRLT1CFJonKOp6MDY427hzPoIOEqvMZt46VHqWVTuVYdpYerMvmMY7xpxPR59xBLW0NI0MDIqkts8hA3ZhewPIeQxm8uvn7iazomQUJU/hPv7x9h2lJRyDkYdPqrMLfC3xw3ox5k06VlLJSKQZEJmiHU7e+vwAP8J78PacDTQJrkCRcxoP0nTxCN0WrgBVA5CiVCSdNzyIJNr7G9ugvTjIs2L6P0bVA9SYiFHqdvngi0+GFp2tYW8sdhoNZhKzbB1IuW0C5ZG7M6SVjroJQ3WFTzAPViNrjYC/O+zunDunHqoTfSpNhc2HId+OSdwiqlal0JOyCm11DTN9lBpHmefyv8RgjuwB5X338emKDLZZ+2p0ppoY0W4mhlH2+Z1KR97kLHuHTkQIrSMqR7u5AXfqf6YBySwcQdtMT3SNmDaaUqw/1nPI76V3/+x/44h0VSaOUMkaul/eR9ww2/qAcP17rNP9WbxRjRGe8Dr6kk+uI+jArZDA8epK6UKcjzLXhalNbmas4JJKoxPW+5PnpV8apfzwIcB5f2amoYchq9W5fBRf8AjwY/HDzDVvpAnyZm+oOrXEDwJmX0yZUWio83iX7H1Ex8CbqfjqHqMZnSTtS1UNRGLvDKsgHeVIP9MfRuc5dBm2V1NBVD6qdCpI5juI8QbH0x875pQVGVZjPQ1i6ZoW0tbke4jwIsfXGkwLe+s1n1M1nVlLBYPc7zalSmzKpii/0xITGe9Dup/lIxE0YtJx7XlVLVLu8A9mm8LAlD/Ldf4MQ9GC05HM97t8yxGZVX+Dc0y+n95uzUSKDv2HaBiR+6SwPhL4YBOWC+klkpKhJ4gpZb+64urA7FSOoIJBHccSH4ITNoDUcO1A7RidNHUMASeehW5ah3G2obg8wqXqOMQ31FjzpWYiD6b8SHw3l0UVNTZrNIxn1sYIbe77pFnJv0IbbrYdL4J4uHMxqMu9vjhJQnfbpzv/349MEWQfR/KaCiXMC0CxU6K0RIuG5tyP4i3UY0LL6VKKnEMbOygk3Y3O5ucLVq35jm3qS1KBVyfcweWCSFtMsbI3cy2/PHAW5AHM8hjb8ygyZLtWrToTuRfST6DngWrq/LI7rlVCgPLtZAfkt/z+GKLSlXloXR1NruFrP7QFgyyolI1p2Snq/P0HP+njiVW5TUNTIuW1j0kqNqLWv2hHLUe7w5d4PPFyxLMWNrk3O2ObgYXvltv48QttuPlK1sr01KTwuEKlW0lPd1C17WN7E36bXxZyn2eCwv2kgst/ux9/mw+V+/D2ladQ8wBktdImHwLf26+XOI+qR2d2LMxuSeZOBsjLJGj5lYHefPAkbTh+hpPaqlIyCUG7W527h4nkPEjC0Duvgx4Tyjs/r5VAKm58WHT+Hf1P7OKsSo32BR4leZkCmsn3CHK6T2SjSM21n3n08tR7vAch4AYl28Tj0csLGrCgDQmUJJOzPCMBX0i8InPKX26gQfpCBdlH+8n4fPu+HXY2x4cW12NWwZfMrsrWxSrT5xyioSkqXp6zUtNOOymuu6G+zW71YA/EdcPVNLJTTvDKAHQ2NjcHqCD1BBBB7iMajxtwHBnZety8pT5gR71xZJv3u4+PxxnyQzq4ybOYWpa+AWpnl2Dr+Anlb8LcunI7OqshLPkP8AIilqnq+LePRlVow/Szy0jMYwrK40yRuLq47iP+kcwQcOyQNE7RyoUdTZlYWIPccc9ngnQYTnepOjqK8j/wAGzmspm/8ASTVbAD9xybEeBsfPD+XcZcTcPVWnMjPURtYtFWXuf3WO4+YxVdniTT1lZTJ2cFTKifg1XX+U7fLFLUqRogEf97kDEHYJEZqeJJ5M2q6yG/Y1EzSCGU3sCeV+mLrL84pq8hA3ZzH/AG26+R64ZjeR6SaauipexkidIj7LGHkcqQNNlvsbXPLxvtiNw/lFbT8RULGCQxxzqWbSfdHjjI9VxKarNKeTNb0vNuer5DgQmWkm0hpQsSH70p038hzPoDj3tI4P/LgtJ+tccv3R08zv5YbYEsSSST1O+PNOMu+Sd6XiPgpb8RjZBLFmJLE3JJvfHmnww7p+OLrJ8kkqpAZV2U73Gy+fj+z8e4+U1Pc/agnN16Urto3w/k71M6yOCALEE/dH4vPu+PQXOoIkgjSKJQqKLADpjimp0pohHGNr3JPMnvPjh/GsxMRcdNDzMzk5DXv3GLCwsLBcHiwsLCxJIsQM3yegzimNPmNLHMn3dQ3U94PMHyxPwsegkHYnhAI0Zn+b8FTKlopHqolFkkIHbxjop5CQd3Jh0vywH1uWVFHcypeMHT2ij3b9x6g+BsfDG3kXxErMtpaveWP37W7RTZrd1+o8DtgynNdODyILZiK3K8TEez8MTMtjpNbNU6TILdkktxGx66mFyPhbvNuZ/W8FU8rMYOzv5dmfioK/8cDNfkVPRyaJKiVW/ZQP87rg8ZdVg1siBmixD+cjU9ZS0FdM+aR1EE7t/laydVkjCdLaPdG3UXA6DFiM3op8zjy9s0qZ5pHCDs0JTf8AaJ3xFooKeAPGaiWWGVSrQNCAjE7An3zy77XxezfR7S02dU2ZZNL2AilEjU0lyp/dPMfPGX6j01Q5dTuaDCzu5e1hoiVNrYfgop52XSpAbkSDv5DmfTBXScPQRkFyLj8Iufib/K2LenpIIAeyjCk825k+ZO5wmo6MzHdh4jK3qgA0g5lDlXD3Z2knuD4/a+X2fmfEYIYo0iRUjUKqiwAGwx3bHuH1OPXSukEU23Pa22MWFhYWL5VFhYWFiST/2Q=="/>
          <p:cNvSpPr>
            <a:spLocks noChangeAspect="1" noChangeArrowheads="1"/>
          </p:cNvSpPr>
          <p:nvPr/>
        </p:nvSpPr>
        <p:spPr bwMode="auto">
          <a:xfrm>
            <a:off x="63500" y="-573088"/>
            <a:ext cx="1133475" cy="1181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990600" y="4114800"/>
            <a:ext cx="6858000" cy="2057400"/>
          </a:xfrm>
          <a:prstGeom prst="arc">
            <a:avLst>
              <a:gd name="adj1" fmla="val 7015152"/>
              <a:gd name="adj2" fmla="val 4487185"/>
            </a:avLst>
          </a:prstGeom>
          <a:ln w="1016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>
              <a:latin typeface="Arial Black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7753665" y="5124136"/>
            <a:ext cx="190489" cy="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 descr="Around a Defined Problem"/>
          <p:cNvSpPr/>
          <p:nvPr/>
        </p:nvSpPr>
        <p:spPr>
          <a:xfrm>
            <a:off x="990600" y="4191000"/>
            <a:ext cx="6858000" cy="2057400"/>
          </a:xfrm>
          <a:prstGeom prst="arc">
            <a:avLst>
              <a:gd name="adj1" fmla="val 6868692"/>
              <a:gd name="adj2" fmla="val 4402568"/>
            </a:avLst>
          </a:prstGeom>
          <a:ln w="101600" cmpd="sng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Around a Defined Problem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 rot="5400000">
            <a:off x="3657600" y="6019800"/>
            <a:ext cx="533400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Isosceles Triangle 17"/>
          <p:cNvSpPr/>
          <p:nvPr/>
        </p:nvSpPr>
        <p:spPr>
          <a:xfrm rot="16200000">
            <a:off x="4419600" y="6019800"/>
            <a:ext cx="533400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66800" y="1676400"/>
            <a:ext cx="701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28600" y="206375"/>
            <a:ext cx="8686800" cy="1470025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Increase Flow, Meaning, </a:t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</a:b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and Engagement in Making </a:t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</a:b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Decisions, Policies, and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Strategies</a:t>
            </a:r>
            <a:endParaRPr lang="en-US" sz="3200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4582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Not just about exchanging data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sz="3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But about informed partnerships communicating</a:t>
            </a:r>
            <a:br>
              <a:rPr lang="en-US" sz="3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3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in context and relying on data-driven strategies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 descr="Persons  at risk"/>
          <p:cNvGrpSpPr/>
          <p:nvPr/>
        </p:nvGrpSpPr>
        <p:grpSpPr>
          <a:xfrm>
            <a:off x="2286000" y="2438400"/>
            <a:ext cx="4419600" cy="2590800"/>
            <a:chOff x="2209800" y="2438400"/>
            <a:chExt cx="4419600" cy="2590800"/>
          </a:xfrm>
        </p:grpSpPr>
        <p:pic>
          <p:nvPicPr>
            <p:cNvPr id="5122" name="Picture 2" descr="http://t0.gstatic.com/images?q=tbn:ANd9GcQVf4oQBhb4myUlSuRtplkCgPfFxjVSPJJt3_cRA84UJe-9Vv0Lqw"/>
            <p:cNvPicPr>
              <a:picLocks noChangeAspect="1" noChangeArrowheads="1"/>
            </p:cNvPicPr>
            <p:nvPr/>
          </p:nvPicPr>
          <p:blipFill>
            <a:blip r:embed="rId2" cstate="print">
              <a:lum bright="29000" contrast="7000"/>
            </a:blip>
            <a:srcRect/>
            <a:stretch>
              <a:fillRect/>
            </a:stretch>
          </p:blipFill>
          <p:spPr bwMode="auto">
            <a:xfrm>
              <a:off x="3581400" y="3048000"/>
              <a:ext cx="1558335" cy="1981200"/>
            </a:xfrm>
            <a:prstGeom prst="rect">
              <a:avLst/>
            </a:prstGeom>
            <a:noFill/>
          </p:spPr>
        </p:pic>
        <p:sp>
          <p:nvSpPr>
            <p:cNvPr id="11" name="Arc 10"/>
            <p:cNvSpPr/>
            <p:nvPr/>
          </p:nvSpPr>
          <p:spPr>
            <a:xfrm>
              <a:off x="2209800" y="2438400"/>
              <a:ext cx="4419600" cy="2057400"/>
            </a:xfrm>
            <a:prstGeom prst="arc">
              <a:avLst>
                <a:gd name="adj1" fmla="val 7015152"/>
                <a:gd name="adj2" fmla="val 4487185"/>
              </a:avLst>
            </a:prstGeom>
            <a:ln w="101600" cmpd="sng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atin typeface="Arial Black" pitchFamily="34" charset="0"/>
              </a:endParaRPr>
            </a:p>
          </p:txBody>
        </p:sp>
        <p:sp>
          <p:nvSpPr>
            <p:cNvPr id="25" name="Arc 24"/>
            <p:cNvSpPr/>
            <p:nvPr/>
          </p:nvSpPr>
          <p:spPr>
            <a:xfrm>
              <a:off x="2209800" y="2514600"/>
              <a:ext cx="4419600" cy="2057400"/>
            </a:xfrm>
            <a:prstGeom prst="arc">
              <a:avLst>
                <a:gd name="adj1" fmla="val 6868692"/>
                <a:gd name="adj2" fmla="val 4402568"/>
              </a:avLst>
            </a:prstGeom>
            <a:ln w="101600" cmpd="sng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3">
                      <a:lumMod val="50000"/>
                    </a:schemeClr>
                  </a:solidFill>
                </a:rPr>
                <a:t>Persons at Risk</a:t>
              </a:r>
            </a:p>
            <a:p>
              <a:pPr algn="ctr"/>
              <a:endParaRPr lang="en-US" sz="2800" b="1" dirty="0" smtClean="0">
                <a:solidFill>
                  <a:schemeClr val="accent2">
                    <a:lumMod val="75000"/>
                  </a:schemeClr>
                </a:solidFill>
              </a:endParaRPr>
            </a:p>
            <a:p>
              <a:pPr algn="ctr"/>
              <a:endParaRPr lang="en-US" sz="2800" b="1" dirty="0" smtClean="0">
                <a:solidFill>
                  <a:schemeClr val="accent2">
                    <a:lumMod val="75000"/>
                  </a:schemeClr>
                </a:solidFill>
              </a:endParaRPr>
            </a:p>
            <a:p>
              <a:pPr algn="ctr"/>
              <a:endParaRPr lang="en-US" sz="28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7" name="Isosceles Triangle 16"/>
            <p:cNvSpPr/>
            <p:nvPr/>
          </p:nvSpPr>
          <p:spPr>
            <a:xfrm rot="5400000">
              <a:off x="3666067" y="4411133"/>
              <a:ext cx="533400" cy="245533"/>
            </a:xfrm>
            <a:prstGeom prst="triangl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 rot="16200000">
              <a:off x="4428067" y="4411133"/>
              <a:ext cx="533400" cy="245533"/>
            </a:xfrm>
            <a:prstGeom prst="triangl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34" name="AutoShape 10" descr="data:image/jpg;base64,/9j/4AAQSkZJRgABAQAAAQABAAD/2wCEAAkGBhQSERUUExQVFBUVFxgYGBgYFxgXGBgaGBcVFxgYGxwXHCYeGBwjGRcXHy8gJCcpLCwsFR4xNTAqNSYrLCkBCQoKDgwOGg8PGiwkHx8sLCwsKSwsLCwsLCwsKSwsLCwsLCksLCwpKSksKSksKSkpLCwsLCwsLCwsLCwsKSwpLP/AABEIAK4BIgMBIgACEQEDEQH/xAAcAAABBQEBAQAAAAAAAAAAAAAGAAMEBQcBAgj/xABBEAACAQIDBgQEAwYEBgIDAAABAhEAAwQSIQUGMUFRYRMicYEHMpGhQrHBI1JictHhFIKS8BUWM1Oi8bLSJENj/8QAGQEAAwEBAQAAAAAAAAAAAAAAAQIDAAQF/8QAJBEAAgICAgICAgMAAAAAAAAAAAECEQMhEjETQSJRBDJCYXH/2gAMAwEAAhEDEQA/ANUpUqVYwqVKlWMKu0qVAYQE17CUkFOUQNnK7SpVgCpUq9DWsY4DTiiuKK9Vg2dpUq6FrAEBTd0U+q01eGtCwjNcNejXmiZipUqVLQBUstKu0yMcilFdpVjHKVdpVjAD8U8S4tC2Ln/UOiAlYHNmg+boBWI7VwRtLIJ1MTWtfFC6RiVzeUMqhCeDRqYPqaBN5MI2UaGBq2n3qTezqjFcL9g5svad1WGRmUjgwJBB7HlX0J8Od6GxmGIuENetEK508wI8rR14g9xWHbP2Q3hO+gZQWyfiYcSVHOBr7Ud/A64XxOIYDyiyob1LjL78aZMjJP2bGBXrJXBTgphOjgWkFr1SrUAVKlSomIFKlSrGFSpUqKMKuiuVx3ABJIAAJJOgAGpJ7RR0YdSvdY5vb8XbpZkwf7O2NPEIBuP/ABCdEXpzoQwnxIx6XM4xN1iOTNmU9ip0NI5DcWfSdKsx+HvxZbFXRh8Uiq7GFddBPEKy9+RFadRQGqFFPRTQp6iwCpUqVAwhTqjpQ7vbvdawGHa9cBaDlRBxdzwUdO55CsN2h8RtoYm4Xa89sTpbtMUVRyAjU+poMKPpUU1c4msO2B8UcbY0uMLyDit0yR2DcR9613d/eK3jbIu29J0ZTEqehjj61jUTq8mvRFeawWKlSpURRUqVcrGO0qVKsYVKKVQNsbaTDJmbVuSjif6CsEAvi4xZ7SupFsA5SZh2bViD1UACKoNiYNbqm2xOUxz5dAelO7572PjEyMAttWzAAcDwnrMae9DuA2mlmM1zLPBQMzcdKjJbOrHJVQePu+r4nzMMvhwgHGFEajlqePavXwhtLYvbQw0DPbuW2zDgVykBfYz9arbW8FpLoxEgqAqwCSSCJ1B51K+E9s5cViWmbtyJPPLJ/WhDs2aqNVWnKDdk7ecAS+dFBzM2kwePYchRThMaLgkaaTFWRysk0qVKiAVKlSrGIFKlSrGFSpUqxhUDfFneDwMKLKnz4gkHqLaxm+pIX60c1gHxL27/AInaFyDKWv2a/wCT5vq+Y/SgxorZQ3LcjSq+9h8uo161OsIzkW0jM2gkwO5JoiwHwyxES121HYk/eKS0USbBbZd9rV1binUQR6qZFfUuy8cL9m1dXhcRXH+YT+dYbj9wBZwdwqxe6oLTyAAkgewrSfhBjTc2Rh54oXT2ViR9jTQdizjQZinqaWnadkxVxuFdpMNKBjD/AIyYp7uLSx+C0iuByLXJlvoAKCtm2wGEietFnxWvKcaWRswKJOukiRoefAVQW7ZCqR5iyzAHIcyf0oS12PFN9BRh9l2WVHYQDo0axRp8PVSzdu2kaQwDD1H5aVmeBu3IMyR+6OPDWiz4fY5lxitdhUZSiL+6zfiY8yYy+9Sv5F+PwNXY15pGuCqnMxUq41eVehZhyuUq5WsB2q7bO2lw6rMFnOVF6n+lWAag7f3ytaujVlS5C99Dm+kj1oN6HhG3RRbe2piMSGUuUC6wvlAM6TGvrVfs3Z11b37RmdSdQxJMMJ0J6EHSrPCWzftlgCpPUETPrTuwsXnYJdGV7TBSf31B8rffUcqjZ0tV0Ue0dgv47YdsreKrmxdXTNlUsbVwfvZRoe1UKxeseDctjxIPh3FXzB1jKrAcZiJHXWtTu4MFrZ522VlbmIMEf6SRQNtHZ+XF3RbbKHuXFtkjRbqmWQ+q6j3qkWRkV+zt1wijxmZWc6IFJiPmOYiCR0FE2DuPh7DW8yrbzZlhfOqgzLGYJMRHU1As37pAaFb8MrPlA+ZSDqpnjSxjNcZUjUnX05U1Ctt9kvY20PEuQwhAcxX94j5E/lESesUZbH2icttpDFg7E9eHDtJj2rK3xDInlMM91rYPqpH6mjvYmIDC666W7aiza9FiW9yKIrNCR5E16qLgbkop6gflUqmFFSpUqxiBSpChdsPtF77F7q2bClsotZCzfuTmUyOtYwUVykrSJ615utArGK/be0PCsXbn7iMw9QDH3r5na4RqdSSST7yfvW5fEba628I9snzXIEdpkzWGYhJyjqD+dLIpFaL/AHFwy3cWA3AIfqedaBhd3Ml+ReJH7oAU/wCYjQ/Ss63OGS/LHKCIn8q0exZvWxprGoeBqP4zw96lLs6YLRW73bOurh8Vca/KBCFTWZYhQDrHPpzov+DeGKbJtT+K5dYembL+hrI95d5TibjIjFrebM54C440UKP3QfrW97pbN/w+Bw1rmlpZ/mPmb7k1SGiGRplwDTrMAJJgDiaZqk3y2jkshAY8Q6/yj+9VS5OiDdIjbY3wYaYcD+dhM+g/U0FbS2xeJYNduHxAeLHgeK9AOXvTy4jWOB5dGH9RTWJUMCG42nVieqnn9PyrtjjSOdzbBreXBh/DYjQAr+oqvXFZEChQQPlPMDmKvtpYyyUe34i5mjJxPmB0kgQAeFDd/A3GIEZTmA964fyI/P8A07cEvh/hKw2LI8wP3rTPh5sRbitiroVmYjIuvlynRyJ48hpyrOMBsKGl3ORZJPDhwM0e7HxRw+VlJgQIn5gTz6yDRj+NLtgn+QmqRorPXnNQVY+K2CYwTcT+ZJH/AIk1cYTfHCXYyX7ZJ5E5T96mCi7Zq8k0wMUDqII7GfyroxFEzH81cptbtN4vHJaRnc5VQST0AogIu8e8CYOw119TwRRxduQ/rWYYjbdwuWvsM7HVyCYgTkUDQKs+9Vm829LY3FoCcqZ1W2vRSwE+p4mp+0rDC63lJymREiQTJ+8VCbs6scaC7djFC4s9R7ffhUXbF9VxAIAAUSGnhprI58hQ/Y3miVXyHg2uvr3EVYPNzy6agDXQRxFKUL23jmyF30ILe6iI9CDr70C2doePiL9smPHfPbbhlur/ANNu0/Kf5qJNs7OxK2mIUFQjaqczEsNdKztDMciOBp4HPMILO0mDE8Cx86xwYaN9xVxs++CwJ9fYGqS3iRd/bx5hAxCDj08YDodM3Q686ex9025VSCCNGHQ+lUJlVtbGQEUcFvM09cwyijvda+pw6oNIYz9orNb9wEwavth7V8BwWjK0DUwfUd6xjbdk3ZSOlWQoO2dvPZQA+cq0CQpaCTAMDWJ6Ci4NWv6A012OUq85qVGxaIVeX4GvVN3Tp7GiY9xBI6E1FxV0AE06bvzev5gGqrat7QDqfyrPSsKVuge3q2OL9okiSDn7nKDAHvFYhrOVhDJIj0Oo+lfRnFYoe2huThbt0sbYzMJJBgz1qF12dDAbdbZmdSWEiP705vWXt2WXxLgtkQVk6/w+laJgdi27KBEWAojv/wC6q95d0GxSKqOqa6yCZHtW9jt6oyHYicomGH1mvpnYmKzWkGp8ggnQ9x7Vl+w9w7eFuobjeIc0mNBm5ADieVaZgdHQDuPtNGM7eiUlotWaKA9+MWTiAvIW1/8AIsf0o3uHWgbfMA4lQedqPcMSD9668X7HLPoHrEGQdR+JeYjg69x0p4GGOaCPDKt0YTIPuppjDnWG0KnRhxU9e4r1tJTlCwAzOq6cACfNHaNR6mu9HMxjAbJt3bGV1Bgss9gTHvFdOz/DuLJz5bcLAgyTGZv4o5ip+x7f7Nh1Jb7/ANKdZAXt92UH0Gn60rintmTfoYTAqkrxGime4NN4RyPCt8SrQfRDoTRlYs2bSM+q5g4JaCzESo9B2H1oRwT6yeQE9zxpYT5dDSjx7Mz2tKYi8vS4+n+Yx9qjC+an74qFxt4DmVPuUWfvVSGrz5KpNHfF3FMscLte4hlXZSOEMRR3sP4qMqhcQuaP/wBgMGP4uRPesxvXIFWWzdpW7WZ3si+MhCgsQFbTzGB5uYg0uw0vZsa7+WyuZEdl6jLFBG9++9zFRbQMFnS2upZuUx8x7cBQ/b30xBSFKWk4BEQAAe/Goex9lNiL/wAzDmzA/KO0czwFLv2NUf4hhutuO6ut7EaOJK2uOXoznkegFXm8+8HgqttQrOwPHXKv7x79KsMKVsWJ/Cq8zJ7anif60EYq21y81xiZYCR06D6VPthk3GJXLh2Ygk6yD9+dF+AYLbYTzMegEj76VTLbgzHMf2qUg5mg3Y0ahG5BLhdruygfhBHv6e1VG9e6YYHE4caHW4g5H99R+Y96atY6DHSizYmJ0H3/AN86KdHJLI27Mot3WRs6kq4+Vhz7H/frXi9ig+jQp7cPboO3D0qXttCuMvWhbUhbhCnMRpxEgac6nbM3Za6AYRVmJGs+5HGqtpDxi5dFBYtFngEt2/FHbrRXsrd7OwZgcqk5RzHr3q8wOEsYFGF0DwLsCcoNxbh+WOcNwidDB601bx73GyWRPTUdeLH+lI230XglHsudmJlu21E/MoHPnR/NCe7eBWzcOc5rhHzMIjsnKO/GihHp4RpEskuT0O0q5mpU5IYqh3y3j/wOFfEeH4mVkXLOX5zlmYq+oL+LCZtlYnt4bfS4tYxneP8Ajhi2Y+Fas21J4MDcPADiSBy6Vd7i73YjG+I2IZWyMoXKoUCQSeHHlxrHGaDWjfCRvJe/nX8jSz6KY/2NbRpFVGEvHz3OJLnTsDAA9qs7J8tVux7f7MZgfMCIiOJnQzrI17Vy5LdJFyeuNDMFlFWdXI19O3Sm8RiHUhQv/UkIxkA8ge1V73VW6Auq8YkDX0bjH61PvbYRzlYF+ZJIIBHIkHynpUFOVNWDo9XcE0qzjzLdyuIHJJU/3q4wr/tE/wA35GqvEbTV1tAFiSQfNGYKAdGKmGiYB41Kt3fOnqfyNdWNJdCv9dlzdaaz7fNz/ilPGFUHsDINGzuYrLNu3zcv3jJnMQI7CAK78cdnJNkpdTI+Yf8AkB+sfWpGOt5rJI/DDDqpGv0Imq/DXQbQZjEASe/D6zU/C4ljoVADCPMTmIPMgaD6zXano5X2R9n7QAYSdPzBqwI1IGpRyPsCPzBoOw27N0kgKxAnTMBI1iJMnSifZTBgZMNlUkczk8hjrplrGHjtNWk3H/mLHUf7NQMJic0lOLHSf/kewqHvjg2e2joi5Qw8RuDGSAvsDEzT2zLyJ5Jk824zHPTUCtaQabA7f/ZZsYnOCWS6AQTyIVQy/r6Ghlb9aL8RbJu4ZGtw+R5f94AKQDHQczWaA15+SuWjthfHZKxFwFRFMDEGQJ/30ryGpuNaQZssLLAKNaPd0sOEtL1fzH34fQVnHiaUbbM3psC2oLZSFAIPKBH0qcysGr2Fu2ccIVZ0+Y+iiapsPcnU8W1+v9qG94d6lKsts5mYQWHBR0Feth7bD2iGnMiiepA5ifSk4uhcsr0GWOQZgB+HjHXkPpUW/cy8eA1qPg8cuWc0k/7mmb93OwQfiIH+/alonOTnIkbPQzJjXWjTZ7ALPb+9VmB2Uh11HvXnebaQwmFdwZIEAHmW0HCt7NLDJAViNuZr9y5xzO0mJPT7URbL2n4VpyNRYtqBP4rtxgJ9lI+9Z3sVwxAnXU+vOi/D4xGsMoJm5dDMvEBVGhzcDr+VXlC6ofHPimgwxFx7qPbCoTaFk+YSPMrEk9CeFV64h1AQuBl4rkAHpzI05g1JwT+a6VMrcKQSPMBbTLry1qi3is3LM4jxStp3ywgnIYGp7MQffSrYoJRtollnyloLdmYx1AyuzL+65zj0BOooy2PtIXUngynK681PL1BEEGsk2Lt0ER4oP8yMPvR7u/tHI0GMrxPryPprTTivQkWwsmlXnNSqJSzrGhL4jCdmYsf/AMp+jKaJyxigLfrerDthr+HV87uhTygsgMiZb2PCiAw/ZOzTiL6W9QGOpHIDUn6Vruw8Nbst4dtcigLpz56k8Se9ZlsJ1s4kM7FFyuJI4EgheHImNa0TZGJUvmFxXDaBgZ+XlPXWuXK5c0vR04aDW2/koZ2MXuKSDl8NmBLEmBHAHhoIq48ckcdKqcHhrlnxFWArHMD66R3Pakl0UaJ98gDy2ldhxYlhEkAHXULrwEU0+yhaAVYkBdVLE+I7RqJ+XqTPGveDseOpdzrwJk8ipAPLlz6GuWB4dx7bHzAk9iGgx7cQeGlc96trQpE2NcEtdKeG2c27igyudCQSnY8Y5UVYfEqWQ9D+hoQ2Le8QkwdHcgEzDMfO2mgJP2okOmUdx9ta64XaDJfEuVuypJ6TWZY+03iXCuoZp01g860gqGQKeBGtYLv/AG1s4q5ass6qI0zHLrx+9d2OXE4ZRsISxyhToFYtPQRqf71P2ftgTBIIYRJOo6R0EVlVq84YEEyOZP8AXiKs/wDitzLBy+sfpVVm1RN4zVTj7TkLmQxoBK5tOms0rWMCiFERMRPqe9ZF/iyTxJPpH5Cpq7evrwuv/qJ9tabzL2geMJN4dqM9xvMcqwuWdAOcj1qPYkgQYgiDxEnkTy1oWxW0z5iynM3B8xjuSI1NEWA25bTDpcK5lnJdUNl/aESjRxjQzFcORNu/s7sclVfQdYfd8+Czkk3FQ+ZWkkgE/Lwb051iuMxJe4zMACSSQq5QDzgDh6UZ4nedrqAg9NFkAe3UVE2zg0vubl0G0CvzqMyiBxZRrqdJ71uS0qoDhJ7uwVVqanWlTlvDM0ZVZpMaAnX2pyJ5Z+leaNtkfC29dQPduJZB5HzMP5hOlWx+DmhP+JBA6Bf/ALUjkkOoNmZEUV7t7Pi0SwHnMjrHD+tFY+E2GFtX8e4WDEOhCgCDp7fnNTW3SX/uHtGUadO9LKaD4pMGG2dltlkcSD8hmY7f+qlbuWGe4Wb8Igc9T/aiO1ura/FmPqx/SpWF2RbtHyQBx4z+dTcimPE07ZYYcZVrOPiPtjxT4a6qhj1bn9OFGO39sC1bhT5m0HbvQNsjZr38VbRE8RySQOQ01c9hxk0YLYc0/wCKKK1sq+kShlhwHH3HKrnCXLqEZ7TjTjlbL6yBFbfu5uPZw4D3ALt06lj8o/lH6miu06gRAA9K6FKjmaML2dji0QZHrVpaIcNbu623ENy06juDBHcVqm092sNiFOe0s/vqArjuCP1ms03g3cv4RzK+LbPy3BoSOQI4Bh058qvGSeiTiCmBxHg3GtXpOUkBxOo5E8uFGeCveUagjkRWfptcveuGCNR5T6Rz56UU7IxIIgflBFHswdW95nAA0MACa5Q4LlKp8UNZWb8fFMA3LOHGa2JR3HFyeKqeQ/OhTbWAuWkRmQ2c6ZlBAPpMcO/qKb+H+xFxGPtq4DW7Azv0L8RPUFoHoK0TfPA+NhCIk28ze2sj3GtSKmR4q3nSY8wHL7gdjxq0+HuGvM13KrG0AMzclf8ABE8SeEdCaixCKehKn2NaNuTaX/h6oombtxmA0BM6F2/CoHvSZXUXQcfY5hNo5SFcZW78D6HnVoGDVGt4eUMgNAPHWcxEesila2ciLKuy8gJkT0IP6GuCOa+zss94TBrbDqxYq+uhIYHpodV7GoFmy3iOYnMFjWYGoIntofept9XCyQIPMaj+3vXcNx1gdJ4E9Kd44zQaXYzsDZzWg3iaszsx9zpw7VX72byXcPdtMiHIsliR5XHAoDyIGtXH+JRDDAoSeDTl9VPAg+tX2z7Ft8OQYuKxIIeCr5uAGmnQVeOmTydET/mWwmFXEvcC2iAZP/xgcTOkVgO39qf4nE3LomLjkieOXl9oou+JW7NzCW7aKzHCZ2e0JkKWiVP8SkR6e9Z5bbWulOzkZKV9Sa4bs1HDU5a1k8KIBxbmv6VJWojNTtq5ofSijM97QugqR0Ij6TVbNO331jv+gFNUrMSsFjmtzGoPI8P/AHV+m2Q1vOAoc5rbKdQUZfmjt1obSnbIkjmaHFDKTWi52dgrQuqzqCOh1WeRPaiO9vKy+S2QvCDCgD0qkRMoH3PM9gK8XXj8PtpNBz9IKh7Ze4PfS9baGvFh0IkfaiTB742XhHIzkfiAhv09qzG40NqPvoKcssGB6xI7dKym0FxTNgtPb1I8pYawdCO4Ohqo2phLgkoAR/CSp+h0+9U2wds5rQV/mXjVt/ipiDw71bhGauiXOUHSZSXdpYlDorj1g0028eI/HbX1kH7UQ3b09fsfzoe2nBY5Tw7CQf6UHhiHzzKvFvmBuMXbXWfKPT0rXvhruoMNhxcdYvXwGedSqcUtj21Pc9qzDY+DOIxNi0VgFxm/iA8zE+wivoAjIneIqbikZb2elOk11GkVxhlQD3pvDPofU1jEqzcg14uYZLtnw7gzI4II7SYjoRyNM4m5lB/3rUpNEXtH5VjHzVt3ZrYbaV+xmByOVBJiRoVP+kirHAY+DoQY461N+L+yFXaL3s8tdywo0yhbaqSTzk8IoSsPGg/uarGQrQbjbQpULz3NKmsHELfhPgAmGuXuLXLg83UKhzAc+LH6VebzXD4FxVMM2UA9tA39PevO6WH8HAYZTzthj2Lyf1FM7cM226jh6Kc5P109q5yqM5xKxnGgnKw9x/ajX4d3j/h7yMPKXVk80ScoD6c40+tBW1bUiy0ghkYEjnD8qsd1tt+ALzFgAtlnUMJUuOC9s0/akyW4Uho0ns06yuQEExrPczpp0PKncDaDtOXRdNQDl6ADmPvQ/u1tC7fwYuXsqu0lSVClknymBoOY9BVzsxypkGAQSNdNNJPvXnuoyUWWW1ZOxt8BWHiZSVMLAOkeUCeXcc6GFx5RQGhiQCUYgC4h5qx0DDoascYxMFgZ4KJM/TkJ1qDtbYgyg8GJnL3jWR07UVkfJ6GjpENMSD/07twDUC265tTwAbUETpr9aLd3FZMNkfQzJHCPppxql8S2FCA6rrHAHsehq92fbGTUKCQCQOUnSeZPaqeS5UgSein+I2JFzCXLVwEgIGBjQkGZB5EaVgd+2s+WY7jnzr6L3hw1t8JiGeT+wvcOMQYI+1YRvRgls4iLYi26W7iejop/Oa64J7OeVFMyxTlo6VxiToNe1XmyNysXfHkssqn8T+Rf/LU+wql0LV9FNNOTCep/KtBwPwgPG9iAO1tZ+7f0qyb4V4TLBu3p6yn5ZaHkQ/jkzIWM1ytEx3wdvcbF1HXkHlG+0iqHG/DjHWvmsyDwIdCD6azWT5dCyi49g0DUrB3DnBiT078qscTuZjLfz4e5wkgDMRw+YDVeI409hd1MYmW8cNcyAgksIB1jmfamp0KmrH7OdpmRAzHsvI05cwwPPlRvb2QgN9DbNvx7KqmkqoA4SOGtQt49y7jm5ctCQ1tSoHEMvFfeoKR1OAGPhxw4jtXjDrlLE9NPWoS4h0LAggiQQeI61Kv4tgBmUiRoSCJ9OtMSLvYdoN4kfObXiJHW2fMvupqXhtvIw+Ye9RNxLZDtcn5AVH+Yift+dVO82zxYxDqIyN50P8LGY9jIroi3GNkZJOQSX9sqBx+4qlxW1VJ4j61RATSuWhy51nksKgaR8JFFzGXHMHw0UD1dwJ+g+9bRfOa5HTT+tfOHwy282FxqjjbvMtp+xLeRvZvzNfRuGaXc9GIqd2GtHrFtrFRcG/mI707dbzGo2CbzD/fWgwro9bRvS8dIqXtDFm1Ye4oDFFzRMSBx15aVU3X/AGzetd3mecDeUExlGbX8MgsvoRIPasZmHb/7bOJ2jdfQBQtsRqPIBP3NVNk61Xi9mYt1JP1OlT8AMzdBVEIy0WyYpVN/4VieVhiOWq8OXOu0vIajQL18W7VtCYhVUTz8ogdzxqFiwQp7DjyA4x3PP3qq+ImEuXPBS3q+oEGMh8pzGDpoKG7myMaljKb+kEeFnYkyTImOfrzpBiXtV1NsNIMi+FMTrNoiI4aTQ/hGtw63TCMpGkTMgiAePpUsh1w9hNAyeOSCx0BKAieZjlUHD7Fe8oYIxQT5o0mQImiD2bfsHFI+FttbCwUEB04hRlgdCIjLTWLeASo5E+kig7cfbaWMPcw+IYqUvll180Oo5jkavcVte0bNwq6EKhzQ0wSNFJ5nWa48luTSKrStkzZiQ06a9ZJPqTxB7RVntULcQEHVSNdFMn+I6e9QN17wWwJOpBbvAHPoPzqbj8WCFUMA5giflJg6EdDTQiuBnfIrsRgYVGZFTTTLBEjh5pOZuZmouB2lluKBorEwCDBJ0metdxd1XUeChQgE3FHAHhKj0qJiNoAKFJOkAacxzntXM+L9lVZbPjvPmeHGUoynQMsQyn1FB2I+Gpv3ras5WzbTKDxuMklkToCoME9qLcEovW1fQQTm9ufvU98SlqMxAZvlE6seQA5mq4OStsDimRLey8JgLOYW7dsKNWgT7sdSTQ9id/bROlxAOpYTVJ8XNvSLeHB1nO47fhB95NZoErqULElk4uka/wD852v+8h/zV4/5tskibyKPWsjLU5ifw+lHxoHmZv2yN5sMVhcRbb/MKib37TBFkq2mYzB/lNYMDU3Z20TbcSSV5idIquH4TUiOV+SDibNvFjR4vlMG5ZYHr5TmX7A1X29pBsPYRyfDF8Z+egJYfeKo7G1mzIZVzbGksBntkaqe4HP+lebGLBtEawt1H75ZysPoRXZL9OP0c0V8+X2aFtC2mIFs2nKxqrKOR4ghhqIqalrIkElvWP0oc2JaUDwxcYMsshDSMp4Ag8RyqTf25k0uQD6j7V5UlTo9SLtWQ8Vurau3munS43oATw56cKHd9MOuW1hbIVrgaWYcFVQQJPAEzr6Ve3doG5OkLx151XYK3bxGJUFglpOOoGbXgJ4kn7Cq4cfJ76RPNPjGl2yr2GngN4TAg6hgeMnie/Koe/eHItoT+BoB/hb+4+9aNtHdtMTfaWNu7km2ywVuLr5WXjI4T2oQ25hmdDZuiCeBGsREH0NdbjqjiUrdmbLer14pNNX7RVip4gkfSkjVzlrLnY1yb1qBqbtv65xX1BYIUE9ST9TNfLm79stibKDibqAe7Cvp660eXpQCxq6/E9jTODaPoKWKaEY9jVffOg48eXYUGwods3P25nmwH10r3vgv/wCBjANP2F37CojiWb0H5U5vPih/w3EsTocPcn1yx+daJmfNtozAFFO6OCz4hARIEsfb+8UN2BEARyo43Gs+GzXnAOhUCSBrEn20HvTt0hErYaRSr2Np2v3D/rH9KVTKV/QK3NssQGCQIPDViSDrr7fSmMPau3oZiQukyIAPAa1M2FZFwqjccs9iQBx14a0VYvDLaQseA/d0P9KEYtjyko9Axgt1rZhnJuwG0BhVBbWTpz010p91tMmTDYZXHAusrbX+U6G4e40mmL+La+yoQMknyScvqY1Zucmpm7c4nFrh0JWAXe43zZV+YIBoGbh0HGqUSX2d2TuFevAuCltV5uD5jzAj6TTeJ3ZxFq3eTJmW6yEMgzRlBB7kEVqF5goCKMqqAAPSnEsQO5oQTj0wzkp6kjFsDjcRhmZVJdGGUqxAgcwJ8wqy2ntNrmUxlg9ZnTStNxuy7VzS5bV+5An68ao8buLZYfsybZ/1D76/eoyw2Wjkj7BbZ23BbQrlDfNrMHXlwrhx4KBcimBAmSBzJgRJPrULeLAvg3UPkYNMFZn3BH61XDamkAGpeNe0UtdhLsvHtCozAwxYgKEBAHlEDpXbNt3xH+JuoZRCbM8pgEAdQOfemtzLSYlr1twcwthlbTQTDe5kUR7M2LeHiLauq3htol1ZWIEQwOYH0FU4tKwc10Z7tLczCXrz3L20HdmaTksEgH92SRw4RT2G+F+FZlFrEPclSSHXIRBAEqDm1149Kk7X2vcs3XF9VZkP7S4h8xJ1VbeZYRQNJ1NS9lYNb9tbtseCX82YFnumOEux+ulZzdCKCsFMfuVYS81q4/hMokZJYNOoEctJrmH3Ht3Jyi++QScsGBPGI4TRzg71m+Thboe4wf5yAC0gkMSDIYERpyirXYW6lzC3/EF6VAIyxBYHkTzjjPatGbeguMfoytt0LHLxPcj+lM3t07Y4Zvc/2rRfiXbW2bNxBla5mDQBrlywT31oIuY9oOtPbTFSi1dAxtjZC2wGQmODDp09qibLxTLcVQxCsQpHIgkA1a38QTIPA8ar8HswteVQRqR/WqJkpR+g+xex2s3Glv2RlCRII0JXhw15iqwYbw3OcFpUEEGZB1DA86t7VhxfGHuNmV21j+UkEEjSpdzFjDL4FweKsSh0kKT8p9DPA12yim6auzlUmtrVFVYuG4QhcW0/EzcY6DqavcLsDD3ZWzcJYCeMgdzprP2qTg9i4a6khGnXUkg8Ox4V52dsNUxGdGZVWZEydIHPkedblGOo2jVKW5bPOAxtyzcW24Jay2ZDqdDxE/unlVlvVgFZBcSMwYxrxtv5gD6Nm19qYv74oj5UtktwkkD8pNVe0d42YhgiCZVhrqIzATy8000lKSuqEjxi6sz3fHZ4t3VI/EPyqgBoj2psq/fzXrjpIHATAA5DTShquGzrf9BFuIubaGGHS6pPoup/Kvo21ckT1NfPHw2tztC12Dn6Ka3vZ14m36NFAI/jG8jelQHPyDuxPsIH3p/H38tt2PISY7a1X4fE5rrLyRE+r+f8tKVsZIlIOJ6mqjeu4x2djbY4eHmHbVZFXeXSqXeRM2ExI62iD6cf0rGMENtkOsj8vajHYOKz2VEgMM0jgMoIhh0YE69QaosRhiAYII6Hh/au4fDN4ZNsgK06NxHIgHvWuwpUFwxeH/7if64pUEkOP3Pp/alScSvM/9k="/>
          <p:cNvSpPr>
            <a:spLocks noChangeAspect="1" noChangeArrowheads="1"/>
          </p:cNvSpPr>
          <p:nvPr/>
        </p:nvSpPr>
        <p:spPr bwMode="auto">
          <a:xfrm>
            <a:off x="63500" y="-801688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6" name="AutoShape 12" descr="data:image/jpg;base64,/9j/4AAQSkZJRgABAQAAAQABAAD/2wCEAAkGBhQSERUUExQVFBUVFxgYGBgYFxgXGBgaGBcVFxgYGxwXHCYeGBwjGRcXHy8gJCcpLCwsFR4xNTAqNSYrLCkBCQoKDgwOGg8PGiwkHx8sLCwsKSwsLCwsLCwsKSwsLCwsLCksLCwpKSksKSksKSkpLCwsLCwsLCwsLCwsKSwpLP/AABEIAK4BIgMBIgACEQEDEQH/xAAcAAABBQEBAQAAAAAAAAAAAAAGAAMEBQcBAgj/xABBEAACAQIDBgQEAwYEBgIDAAABAhEAAwQSIQUGMUFRYRMicYEHMpGhQrHBI1JictHhFIKS8BUWM1Oi8bLSJENj/8QAGQEAAwEBAQAAAAAAAAAAAAAAAQIDAAQF/8QAJBEAAgICAgICAgMAAAAAAAAAAAECEQMhEjETQSJRBDJCYXH/2gAMAwEAAhEDEQA/ANUpUqVYwqVKlWMKu0qVAYQE17CUkFOUQNnK7SpVgCpUq9DWsY4DTiiuKK9Vg2dpUq6FrAEBTd0U+q01eGtCwjNcNejXmiZipUqVLQBUstKu0yMcilFdpVjHKVdpVjAD8U8S4tC2Ln/UOiAlYHNmg+boBWI7VwRtLIJ1MTWtfFC6RiVzeUMqhCeDRqYPqaBN5MI2UaGBq2n3qTezqjFcL9g5svad1WGRmUjgwJBB7HlX0J8Od6GxmGIuENetEK508wI8rR14g9xWHbP2Q3hO+gZQWyfiYcSVHOBr7Ud/A64XxOIYDyiyob1LjL78aZMjJP2bGBXrJXBTgphOjgWkFr1SrUAVKlSomIFKlSrGFSpUqKMKuiuVx3ABJIAAJJOgAGpJ7RR0YdSvdY5vb8XbpZkwf7O2NPEIBuP/ABCdEXpzoQwnxIx6XM4xN1iOTNmU9ip0NI5DcWfSdKsx+HvxZbFXRh8Uiq7GFddBPEKy9+RFadRQGqFFPRTQp6iwCpUqVAwhTqjpQ7vbvdawGHa9cBaDlRBxdzwUdO55CsN2h8RtoYm4Xa89sTpbtMUVRyAjU+poMKPpUU1c4msO2B8UcbY0uMLyDit0yR2DcR9613d/eK3jbIu29J0ZTEqehjj61jUTq8mvRFeawWKlSpURRUqVcrGO0qVKsYVKKVQNsbaTDJmbVuSjif6CsEAvi4xZ7SupFsA5SZh2bViD1UACKoNiYNbqm2xOUxz5dAelO7572PjEyMAttWzAAcDwnrMae9DuA2mlmM1zLPBQMzcdKjJbOrHJVQePu+r4nzMMvhwgHGFEajlqePavXwhtLYvbQw0DPbuW2zDgVykBfYz9arbW8FpLoxEgqAqwCSSCJ1B51K+E9s5cViWmbtyJPPLJ/WhDs2aqNVWnKDdk7ecAS+dFBzM2kwePYchRThMaLgkaaTFWRysk0qVKiAVKlSrGIFKlSrGFSpUqxhUDfFneDwMKLKnz4gkHqLaxm+pIX60c1gHxL27/AInaFyDKWv2a/wCT5vq+Y/SgxorZQ3LcjSq+9h8uo161OsIzkW0jM2gkwO5JoiwHwyxES121HYk/eKS0USbBbZd9rV1binUQR6qZFfUuy8cL9m1dXhcRXH+YT+dYbj9wBZwdwqxe6oLTyAAkgewrSfhBjTc2Rh54oXT2ViR9jTQdizjQZinqaWnadkxVxuFdpMNKBjD/AIyYp7uLSx+C0iuByLXJlvoAKCtm2wGEietFnxWvKcaWRswKJOukiRoefAVQW7ZCqR5iyzAHIcyf0oS12PFN9BRh9l2WVHYQDo0axRp8PVSzdu2kaQwDD1H5aVmeBu3IMyR+6OPDWiz4fY5lxitdhUZSiL+6zfiY8yYy+9Sv5F+PwNXY15pGuCqnMxUq41eVehZhyuUq5WsB2q7bO2lw6rMFnOVF6n+lWAag7f3ytaujVlS5C99Dm+kj1oN6HhG3RRbe2piMSGUuUC6wvlAM6TGvrVfs3Z11b37RmdSdQxJMMJ0J6EHSrPCWzftlgCpPUETPrTuwsXnYJdGV7TBSf31B8rffUcqjZ0tV0Ue0dgv47YdsreKrmxdXTNlUsbVwfvZRoe1UKxeseDctjxIPh3FXzB1jKrAcZiJHXWtTu4MFrZ522VlbmIMEf6SRQNtHZ+XF3RbbKHuXFtkjRbqmWQ+q6j3qkWRkV+zt1wijxmZWc6IFJiPmOYiCR0FE2DuPh7DW8yrbzZlhfOqgzLGYJMRHU1As37pAaFb8MrPlA+ZSDqpnjSxjNcZUjUnX05U1Ctt9kvY20PEuQwhAcxX94j5E/lESesUZbH2icttpDFg7E9eHDtJj2rK3xDInlMM91rYPqpH6mjvYmIDC666W7aiza9FiW9yKIrNCR5E16qLgbkop6gflUqmFFSpUqxiBSpChdsPtF77F7q2bClsotZCzfuTmUyOtYwUVykrSJ615utArGK/be0PCsXbn7iMw9QDH3r5na4RqdSSST7yfvW5fEba628I9snzXIEdpkzWGYhJyjqD+dLIpFaL/AHFwy3cWA3AIfqedaBhd3Ml+ReJH7oAU/wCYjQ/Ss63OGS/LHKCIn8q0exZvWxprGoeBqP4zw96lLs6YLRW73bOurh8Vca/KBCFTWZYhQDrHPpzov+DeGKbJtT+K5dYembL+hrI95d5TibjIjFrebM54C440UKP3QfrW97pbN/w+Bw1rmlpZ/mPmb7k1SGiGRplwDTrMAJJgDiaZqk3y2jkshAY8Q6/yj+9VS5OiDdIjbY3wYaYcD+dhM+g/U0FbS2xeJYNduHxAeLHgeK9AOXvTy4jWOB5dGH9RTWJUMCG42nVieqnn9PyrtjjSOdzbBreXBh/DYjQAr+oqvXFZEChQQPlPMDmKvtpYyyUe34i5mjJxPmB0kgQAeFDd/A3GIEZTmA964fyI/P8A07cEvh/hKw2LI8wP3rTPh5sRbitiroVmYjIuvlynRyJ48hpyrOMBsKGl3ORZJPDhwM0e7HxRw+VlJgQIn5gTz6yDRj+NLtgn+QmqRorPXnNQVY+K2CYwTcT+ZJH/AIk1cYTfHCXYyX7ZJ5E5T96mCi7Zq8k0wMUDqII7GfyroxFEzH81cptbtN4vHJaRnc5VQST0AogIu8e8CYOw119TwRRxduQ/rWYYjbdwuWvsM7HVyCYgTkUDQKs+9Vm829LY3FoCcqZ1W2vRSwE+p4mp+0rDC63lJymREiQTJ+8VCbs6scaC7djFC4s9R7ffhUXbF9VxAIAAUSGnhprI58hQ/Y3miVXyHg2uvr3EVYPNzy6agDXQRxFKUL23jmyF30ILe6iI9CDr70C2doePiL9smPHfPbbhlur/ANNu0/Kf5qJNs7OxK2mIUFQjaqczEsNdKztDMciOBp4HPMILO0mDE8Cx86xwYaN9xVxs++CwJ9fYGqS3iRd/bx5hAxCDj08YDodM3Q686ex9025VSCCNGHQ+lUJlVtbGQEUcFvM09cwyijvda+pw6oNIYz9orNb9wEwavth7V8BwWjK0DUwfUd6xjbdk3ZSOlWQoO2dvPZQA+cq0CQpaCTAMDWJ6Ci4NWv6A012OUq85qVGxaIVeX4GvVN3Tp7GiY9xBI6E1FxV0AE06bvzev5gGqrat7QDqfyrPSsKVuge3q2OL9okiSDn7nKDAHvFYhrOVhDJIj0Oo+lfRnFYoe2huThbt0sbYzMJJBgz1qF12dDAbdbZmdSWEiP705vWXt2WXxLgtkQVk6/w+laJgdi27KBEWAojv/wC6q95d0GxSKqOqa6yCZHtW9jt6oyHYicomGH1mvpnYmKzWkGp8ggnQ9x7Vl+w9w7eFuobjeIc0mNBm5ADieVaZgdHQDuPtNGM7eiUlotWaKA9+MWTiAvIW1/8AIsf0o3uHWgbfMA4lQedqPcMSD9668X7HLPoHrEGQdR+JeYjg69x0p4GGOaCPDKt0YTIPuppjDnWG0KnRhxU9e4r1tJTlCwAzOq6cACfNHaNR6mu9HMxjAbJt3bGV1Bgss9gTHvFdOz/DuLJz5bcLAgyTGZv4o5ip+x7f7Nh1Jb7/ANKdZAXt92UH0Gn60rintmTfoYTAqkrxGime4NN4RyPCt8SrQfRDoTRlYs2bSM+q5g4JaCzESo9B2H1oRwT6yeQE9zxpYT5dDSjx7Mz2tKYi8vS4+n+Yx9qjC+an74qFxt4DmVPuUWfvVSGrz5KpNHfF3FMscLte4hlXZSOEMRR3sP4qMqhcQuaP/wBgMGP4uRPesxvXIFWWzdpW7WZ3si+MhCgsQFbTzGB5uYg0uw0vZsa7+WyuZEdl6jLFBG9++9zFRbQMFnS2upZuUx8x7cBQ/b30xBSFKWk4BEQAAe/Goex9lNiL/wAzDmzA/KO0czwFLv2NUf4hhutuO6ut7EaOJK2uOXoznkegFXm8+8HgqttQrOwPHXKv7x79KsMKVsWJ/Cq8zJ7anif60EYq21y81xiZYCR06D6VPthk3GJXLh2Ygk6yD9+dF+AYLbYTzMegEj76VTLbgzHMf2qUg5mg3Y0ahG5BLhdruygfhBHv6e1VG9e6YYHE4caHW4g5H99R+Y96atY6DHSizYmJ0H3/AN86KdHJLI27Mot3WRs6kq4+Vhz7H/frXi9ig+jQp7cPboO3D0qXttCuMvWhbUhbhCnMRpxEgac6nbM3Za6AYRVmJGs+5HGqtpDxi5dFBYtFngEt2/FHbrRXsrd7OwZgcqk5RzHr3q8wOEsYFGF0DwLsCcoNxbh+WOcNwidDB601bx73GyWRPTUdeLH+lI230XglHsudmJlu21E/MoHPnR/NCe7eBWzcOc5rhHzMIjsnKO/GihHp4RpEskuT0O0q5mpU5IYqh3y3j/wOFfEeH4mVkXLOX5zlmYq+oL+LCZtlYnt4bfS4tYxneP8Ajhi2Y+Fas21J4MDcPADiSBy6Vd7i73YjG+I2IZWyMoXKoUCQSeHHlxrHGaDWjfCRvJe/nX8jSz6KY/2NbRpFVGEvHz3OJLnTsDAA9qs7J8tVux7f7MZgfMCIiOJnQzrI17Vy5LdJFyeuNDMFlFWdXI19O3Sm8RiHUhQv/UkIxkA8ge1V73VW6Auq8YkDX0bjH61PvbYRzlYF+ZJIIBHIkHynpUFOVNWDo9XcE0qzjzLdyuIHJJU/3q4wr/tE/wA35GqvEbTV1tAFiSQfNGYKAdGKmGiYB41Kt3fOnqfyNdWNJdCv9dlzdaaz7fNz/ilPGFUHsDINGzuYrLNu3zcv3jJnMQI7CAK78cdnJNkpdTI+Yf8AkB+sfWpGOt5rJI/DDDqpGv0Imq/DXQbQZjEASe/D6zU/C4ljoVADCPMTmIPMgaD6zXano5X2R9n7QAYSdPzBqwI1IGpRyPsCPzBoOw27N0kgKxAnTMBI1iJMnSifZTBgZMNlUkczk8hjrplrGHjtNWk3H/mLHUf7NQMJic0lOLHSf/kewqHvjg2e2joi5Qw8RuDGSAvsDEzT2zLyJ5Jk824zHPTUCtaQabA7f/ZZsYnOCWS6AQTyIVQy/r6Ghlb9aL8RbJu4ZGtw+R5f94AKQDHQczWaA15+SuWjthfHZKxFwFRFMDEGQJ/30ryGpuNaQZssLLAKNaPd0sOEtL1fzH34fQVnHiaUbbM3psC2oLZSFAIPKBH0qcysGr2Fu2ccIVZ0+Y+iiapsPcnU8W1+v9qG94d6lKsts5mYQWHBR0Feth7bD2iGnMiiepA5ifSk4uhcsr0GWOQZgB+HjHXkPpUW/cy8eA1qPg8cuWc0k/7mmb93OwQfiIH+/alonOTnIkbPQzJjXWjTZ7ALPb+9VmB2Uh11HvXnebaQwmFdwZIEAHmW0HCt7NLDJAViNuZr9y5xzO0mJPT7URbL2n4VpyNRYtqBP4rtxgJ9lI+9Z3sVwxAnXU+vOi/D4xGsMoJm5dDMvEBVGhzcDr+VXlC6ofHPimgwxFx7qPbCoTaFk+YSPMrEk9CeFV64h1AQuBl4rkAHpzI05g1JwT+a6VMrcKQSPMBbTLry1qi3is3LM4jxStp3ywgnIYGp7MQffSrYoJRtollnyloLdmYx1AyuzL+65zj0BOooy2PtIXUngynK681PL1BEEGsk2Lt0ER4oP8yMPvR7u/tHI0GMrxPryPprTTivQkWwsmlXnNSqJSzrGhL4jCdmYsf/AMp+jKaJyxigLfrerDthr+HV87uhTygsgMiZb2PCiAw/ZOzTiL6W9QGOpHIDUn6Vruw8Nbst4dtcigLpz56k8Se9ZlsJ1s4kM7FFyuJI4EgheHImNa0TZGJUvmFxXDaBgZ+XlPXWuXK5c0vR04aDW2/koZ2MXuKSDl8NmBLEmBHAHhoIq48ckcdKqcHhrlnxFWArHMD66R3Pakl0UaJ98gDy2ldhxYlhEkAHXULrwEU0+yhaAVYkBdVLE+I7RqJ+XqTPGveDseOpdzrwJk8ipAPLlz6GuWB4dx7bHzAk9iGgx7cQeGlc96trQpE2NcEtdKeG2c27igyudCQSnY8Y5UVYfEqWQ9D+hoQ2Le8QkwdHcgEzDMfO2mgJP2okOmUdx9ta64XaDJfEuVuypJ6TWZY+03iXCuoZp01g860gqGQKeBGtYLv/AG1s4q5ass6qI0zHLrx+9d2OXE4ZRsISxyhToFYtPQRqf71P2ftgTBIIYRJOo6R0EVlVq84YEEyOZP8AXiKs/wDitzLBy+sfpVVm1RN4zVTj7TkLmQxoBK5tOms0rWMCiFERMRPqe9ZF/iyTxJPpH5Cpq7evrwuv/qJ9tabzL2geMJN4dqM9xvMcqwuWdAOcj1qPYkgQYgiDxEnkTy1oWxW0z5iynM3B8xjuSI1NEWA25bTDpcK5lnJdUNl/aESjRxjQzFcORNu/s7sclVfQdYfd8+Czkk3FQ+ZWkkgE/Lwb051iuMxJe4zMACSSQq5QDzgDh6UZ4nedrqAg9NFkAe3UVE2zg0vubl0G0CvzqMyiBxZRrqdJ71uS0qoDhJ7uwVVqanWlTlvDM0ZVZpMaAnX2pyJ5Z+leaNtkfC29dQPduJZB5HzMP5hOlWx+DmhP+JBA6Bf/ALUjkkOoNmZEUV7t7Pi0SwHnMjrHD+tFY+E2GFtX8e4WDEOhCgCDp7fnNTW3SX/uHtGUadO9LKaD4pMGG2dltlkcSD8hmY7f+qlbuWGe4Wb8Igc9T/aiO1ura/FmPqx/SpWF2RbtHyQBx4z+dTcimPE07ZYYcZVrOPiPtjxT4a6qhj1bn9OFGO39sC1bhT5m0HbvQNsjZr38VbRE8RySQOQ01c9hxk0YLYc0/wCKKK1sq+kShlhwHH3HKrnCXLqEZ7TjTjlbL6yBFbfu5uPZw4D3ALt06lj8o/lH6miu06gRAA9K6FKjmaML2dji0QZHrVpaIcNbu623ENy06juDBHcVqm092sNiFOe0s/vqArjuCP1ms03g3cv4RzK+LbPy3BoSOQI4Bh058qvGSeiTiCmBxHg3GtXpOUkBxOo5E8uFGeCveUagjkRWfptcveuGCNR5T6Rz56UU7IxIIgflBFHswdW95nAA0MACa5Q4LlKp8UNZWb8fFMA3LOHGa2JR3HFyeKqeQ/OhTbWAuWkRmQ2c6ZlBAPpMcO/qKb+H+xFxGPtq4DW7Azv0L8RPUFoHoK0TfPA+NhCIk28ze2sj3GtSKmR4q3nSY8wHL7gdjxq0+HuGvM13KrG0AMzclf8ABE8SeEdCaixCKehKn2NaNuTaX/h6oombtxmA0BM6F2/CoHvSZXUXQcfY5hNo5SFcZW78D6HnVoGDVGt4eUMgNAPHWcxEesila2ciLKuy8gJkT0IP6GuCOa+zss94TBrbDqxYq+uhIYHpodV7GoFmy3iOYnMFjWYGoIntofept9XCyQIPMaj+3vXcNx1gdJ4E9Kd44zQaXYzsDZzWg3iaszsx9zpw7VX72byXcPdtMiHIsliR5XHAoDyIGtXH+JRDDAoSeDTl9VPAg+tX2z7Ft8OQYuKxIIeCr5uAGmnQVeOmTydET/mWwmFXEvcC2iAZP/xgcTOkVgO39qf4nE3LomLjkieOXl9oou+JW7NzCW7aKzHCZ2e0JkKWiVP8SkR6e9Z5bbWulOzkZKV9Sa4bs1HDU5a1k8KIBxbmv6VJWojNTtq5ofSijM97QugqR0Ij6TVbNO331jv+gFNUrMSsFjmtzGoPI8P/AHV+m2Q1vOAoc5rbKdQUZfmjt1obSnbIkjmaHFDKTWi52dgrQuqzqCOh1WeRPaiO9vKy+S2QvCDCgD0qkRMoH3PM9gK8XXj8PtpNBz9IKh7Ze4PfS9baGvFh0IkfaiTB742XhHIzkfiAhv09qzG40NqPvoKcssGB6xI7dKym0FxTNgtPb1I8pYawdCO4Ohqo2phLgkoAR/CSp+h0+9U2wds5rQV/mXjVt/ipiDw71bhGauiXOUHSZSXdpYlDorj1g0028eI/HbX1kH7UQ3b09fsfzoe2nBY5Tw7CQf6UHhiHzzKvFvmBuMXbXWfKPT0rXvhruoMNhxcdYvXwGedSqcUtj21Pc9qzDY+DOIxNi0VgFxm/iA8zE+wivoAjIneIqbikZb2elOk11GkVxhlQD3pvDPofU1jEqzcg14uYZLtnw7gzI4II7SYjoRyNM4m5lB/3rUpNEXtH5VjHzVt3ZrYbaV+xmByOVBJiRoVP+kirHAY+DoQY461N+L+yFXaL3s8tdywo0yhbaqSTzk8IoSsPGg/uarGQrQbjbQpULz3NKmsHELfhPgAmGuXuLXLg83UKhzAc+LH6VebzXD4FxVMM2UA9tA39PevO6WH8HAYZTzthj2Lyf1FM7cM226jh6Kc5P109q5yqM5xKxnGgnKw9x/ajX4d3j/h7yMPKXVk80ScoD6c40+tBW1bUiy0ghkYEjnD8qsd1tt+ALzFgAtlnUMJUuOC9s0/akyW4Uho0ns06yuQEExrPczpp0PKncDaDtOXRdNQDl6ADmPvQ/u1tC7fwYuXsqu0lSVClknymBoOY9BVzsxypkGAQSNdNNJPvXnuoyUWWW1ZOxt8BWHiZSVMLAOkeUCeXcc6GFx5RQGhiQCUYgC4h5qx0DDoascYxMFgZ4KJM/TkJ1qDtbYgyg8GJnL3jWR07UVkfJ6GjpENMSD/07twDUC265tTwAbUETpr9aLd3FZMNkfQzJHCPppxql8S2FCA6rrHAHsehq92fbGTUKCQCQOUnSeZPaqeS5UgSein+I2JFzCXLVwEgIGBjQkGZB5EaVgd+2s+WY7jnzr6L3hw1t8JiGeT+wvcOMQYI+1YRvRgls4iLYi26W7iejop/Oa64J7OeVFMyxTlo6VxiToNe1XmyNysXfHkssqn8T+Rf/LU+wql0LV9FNNOTCep/KtBwPwgPG9iAO1tZ+7f0qyb4V4TLBu3p6yn5ZaHkQ/jkzIWM1ytEx3wdvcbF1HXkHlG+0iqHG/DjHWvmsyDwIdCD6azWT5dCyi49g0DUrB3DnBiT078qscTuZjLfz4e5wkgDMRw+YDVeI409hd1MYmW8cNcyAgksIB1jmfamp0KmrH7OdpmRAzHsvI05cwwPPlRvb2QgN9DbNvx7KqmkqoA4SOGtQt49y7jm5ctCQ1tSoHEMvFfeoKR1OAGPhxw4jtXjDrlLE9NPWoS4h0LAggiQQeI61Kv4tgBmUiRoSCJ9OtMSLvYdoN4kfObXiJHW2fMvupqXhtvIw+Ye9RNxLZDtcn5AVH+Yift+dVO82zxYxDqIyN50P8LGY9jIroi3GNkZJOQSX9sqBx+4qlxW1VJ4j61RATSuWhy51nksKgaR8JFFzGXHMHw0UD1dwJ+g+9bRfOa5HTT+tfOHwy282FxqjjbvMtp+xLeRvZvzNfRuGaXc9GIqd2GtHrFtrFRcG/mI707dbzGo2CbzD/fWgwro9bRvS8dIqXtDFm1Ye4oDFFzRMSBx15aVU3X/AGzetd3mecDeUExlGbX8MgsvoRIPasZmHb/7bOJ2jdfQBQtsRqPIBP3NVNk61Xi9mYt1JP1OlT8AMzdBVEIy0WyYpVN/4VieVhiOWq8OXOu0vIajQL18W7VtCYhVUTz8ogdzxqFiwQp7DjyA4x3PP3qq+ImEuXPBS3q+oEGMh8pzGDpoKG7myMaljKb+kEeFnYkyTImOfrzpBiXtV1NsNIMi+FMTrNoiI4aTQ/hGtw63TCMpGkTMgiAePpUsh1w9hNAyeOSCx0BKAieZjlUHD7Fe8oYIxQT5o0mQImiD2bfsHFI+FttbCwUEB04hRlgdCIjLTWLeASo5E+kig7cfbaWMPcw+IYqUvll180Oo5jkavcVte0bNwq6EKhzQ0wSNFJ5nWa48luTSKrStkzZiQ06a9ZJPqTxB7RVntULcQEHVSNdFMn+I6e9QN17wWwJOpBbvAHPoPzqbj8WCFUMA5giflJg6EdDTQiuBnfIrsRgYVGZFTTTLBEjh5pOZuZmouB2lluKBorEwCDBJ0metdxd1XUeChQgE3FHAHhKj0qJiNoAKFJOkAacxzntXM+L9lVZbPjvPmeHGUoynQMsQyn1FB2I+Gpv3ras5WzbTKDxuMklkToCoME9qLcEovW1fQQTm9ufvU98SlqMxAZvlE6seQA5mq4OStsDimRLey8JgLOYW7dsKNWgT7sdSTQ9id/bROlxAOpYTVJ8XNvSLeHB1nO47fhB95NZoErqULElk4uka/wD852v+8h/zV4/5tskibyKPWsjLU5ifw+lHxoHmZv2yN5sMVhcRbb/MKib37TBFkq2mYzB/lNYMDU3Z20TbcSSV5idIquH4TUiOV+SDibNvFjR4vlMG5ZYHr5TmX7A1X29pBsPYRyfDF8Z+egJYfeKo7G1mzIZVzbGksBntkaqe4HP+lebGLBtEawt1H75ZysPoRXZL9OP0c0V8+X2aFtC2mIFs2nKxqrKOR4ghhqIqalrIkElvWP0oc2JaUDwxcYMsshDSMp4Ag8RyqTf25k0uQD6j7V5UlTo9SLtWQ8Vurau3munS43oATw56cKHd9MOuW1hbIVrgaWYcFVQQJPAEzr6Ve3doG5OkLx151XYK3bxGJUFglpOOoGbXgJ4kn7Cq4cfJ76RPNPjGl2yr2GngN4TAg6hgeMnie/Koe/eHItoT+BoB/hb+4+9aNtHdtMTfaWNu7km2ywVuLr5WXjI4T2oQ25hmdDZuiCeBGsREH0NdbjqjiUrdmbLer14pNNX7RVip4gkfSkjVzlrLnY1yb1qBqbtv65xX1BYIUE9ST9TNfLm79stibKDibqAe7Cvp660eXpQCxq6/E9jTODaPoKWKaEY9jVffOg48eXYUGwods3P25nmwH10r3vgv/wCBjANP2F37CojiWb0H5U5vPih/w3EsTocPcn1yx+daJmfNtozAFFO6OCz4hARIEsfb+8UN2BEARyo43Gs+GzXnAOhUCSBrEn20HvTt0hErYaRSr2Np2v3D/rH9KVTKV/QK3NssQGCQIPDViSDrr7fSmMPau3oZiQukyIAPAa1M2FZFwqjccs9iQBx14a0VYvDLaQseA/d0P9KEYtjyko9Axgt1rZhnJuwG0BhVBbWTpz010p91tMmTDYZXHAusrbX+U6G4e40mmL+La+yoQMknyScvqY1Zucmpm7c4nFrh0JWAXe43zZV+YIBoGbh0HGqUSX2d2TuFevAuCltV5uD5jzAj6TTeJ3ZxFq3eTJmW6yEMgzRlBB7kEVqF5goCKMqqAAPSnEsQO5oQTj0wzkp6kjFsDjcRhmZVJdGGUqxAgcwJ8wqy2ntNrmUxlg9ZnTStNxuy7VzS5bV+5An68ao8buLZYfsybZ/1D76/eoyw2Wjkj7BbZ23BbQrlDfNrMHXlwrhx4KBcimBAmSBzJgRJPrULeLAvg3UPkYNMFZn3BH61XDamkAGpeNe0UtdhLsvHtCozAwxYgKEBAHlEDpXbNt3xH+JuoZRCbM8pgEAdQOfemtzLSYlr1twcwthlbTQTDe5kUR7M2LeHiLauq3htol1ZWIEQwOYH0FU4tKwc10Z7tLczCXrz3L20HdmaTksEgH92SRw4RT2G+F+FZlFrEPclSSHXIRBAEqDm1149Kk7X2vcs3XF9VZkP7S4h8xJ1VbeZYRQNJ1NS9lYNb9tbtseCX82YFnumOEux+ulZzdCKCsFMfuVYS81q4/hMokZJYNOoEctJrmH3Ht3Jyi++QScsGBPGI4TRzg71m+Thboe4wf5yAC0gkMSDIYERpyirXYW6lzC3/EF6VAIyxBYHkTzjjPatGbeguMfoytt0LHLxPcj+lM3t07Y4Zvc/2rRfiXbW2bNxBla5mDQBrlywT31oIuY9oOtPbTFSi1dAxtjZC2wGQmODDp09qibLxTLcVQxCsQpHIgkA1a38QTIPA8ar8HswteVQRqR/WqJkpR+g+xex2s3Glv2RlCRII0JXhw15iqwYbw3OcFpUEEGZB1DA86t7VhxfGHuNmV21j+UkEEjSpdzFjDL4FweKsSh0kKT8p9DPA12yim6auzlUmtrVFVYuG4QhcW0/EzcY6DqavcLsDD3ZWzcJYCeMgdzprP2qTg9i4a6khGnXUkg8Ox4V52dsNUxGdGZVWZEydIHPkedblGOo2jVKW5bPOAxtyzcW24Jay2ZDqdDxE/unlVlvVgFZBcSMwYxrxtv5gD6Nm19qYv74oj5UtktwkkD8pNVe0d42YhgiCZVhrqIzATy8000lKSuqEjxi6sz3fHZ4t3VI/EPyqgBoj2psq/fzXrjpIHATAA5DTShquGzrf9BFuIubaGGHS6pPoup/Kvo21ckT1NfPHw2tztC12Dn6Ka3vZ14m36NFAI/jG8jelQHPyDuxPsIH3p/H38tt2PISY7a1X4fE5rrLyRE+r+f8tKVsZIlIOJ6mqjeu4x2djbY4eHmHbVZFXeXSqXeRM2ExI62iD6cf0rGMENtkOsj8vajHYOKz2VEgMM0jgMoIhh0YE69QaosRhiAYII6Hh/au4fDN4ZNsgK06NxHIgHvWuwpUFwxeH/7if64pUEkOP3Pp/alScSvM/9k="/>
          <p:cNvSpPr>
            <a:spLocks noChangeAspect="1" noChangeArrowheads="1"/>
          </p:cNvSpPr>
          <p:nvPr/>
        </p:nvSpPr>
        <p:spPr bwMode="auto">
          <a:xfrm>
            <a:off x="63500" y="-611188"/>
            <a:ext cx="2114550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371600" y="381000"/>
            <a:ext cx="6324600" cy="16764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Black" pitchFamily="34" charset="0"/>
              </a:rPr>
              <a:t>Increase flow, meaning, </a:t>
            </a:r>
            <a:br>
              <a:rPr lang="en-US" sz="3200" dirty="0" smtClean="0">
                <a:latin typeface="Arial Black" pitchFamily="34" charset="0"/>
              </a:rPr>
            </a:br>
            <a:r>
              <a:rPr lang="en-US" sz="3200" dirty="0" smtClean="0">
                <a:latin typeface="Arial Black" pitchFamily="34" charset="0"/>
              </a:rPr>
              <a:t>and engagement.....around</a:t>
            </a:r>
            <a:br>
              <a:rPr lang="en-US" sz="3200" dirty="0" smtClean="0">
                <a:latin typeface="Arial Black" pitchFamily="34" charset="0"/>
              </a:rPr>
            </a:br>
            <a:r>
              <a:rPr lang="en-US" sz="3200" dirty="0" smtClean="0">
                <a:latin typeface="Arial Black" pitchFamily="34" charset="0"/>
              </a:rPr>
              <a:t>“units of analysis</a:t>
            </a:r>
            <a:r>
              <a:rPr lang="en-US" sz="3200" dirty="0" smtClean="0">
                <a:latin typeface="Arial Black" pitchFamily="34" charset="0"/>
              </a:rPr>
              <a:t>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 descr="Families at Risk"/>
          <p:cNvGrpSpPr/>
          <p:nvPr/>
        </p:nvGrpSpPr>
        <p:grpSpPr>
          <a:xfrm>
            <a:off x="2209800" y="2438400"/>
            <a:ext cx="4419600" cy="2362200"/>
            <a:chOff x="2209800" y="2438400"/>
            <a:chExt cx="4419600" cy="2362200"/>
          </a:xfrm>
        </p:grpSpPr>
        <p:grpSp>
          <p:nvGrpSpPr>
            <p:cNvPr id="19" name="Group 18"/>
            <p:cNvGrpSpPr/>
            <p:nvPr/>
          </p:nvGrpSpPr>
          <p:grpSpPr>
            <a:xfrm>
              <a:off x="3352800" y="3124200"/>
              <a:ext cx="2209800" cy="1219200"/>
              <a:chOff x="3200400" y="2743200"/>
              <a:chExt cx="2590800" cy="1447800"/>
            </a:xfrm>
          </p:grpSpPr>
          <p:pic>
            <p:nvPicPr>
              <p:cNvPr id="19458" name="Picture 2" descr="http://us.cdn1.123rf.com/168nwm/michaeldb/michaeldb1102/michaeldb110200031/8889479-secure-family-parents-and-kids-safe-at-home-inside-a-secure-house-outline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lum bright="16000"/>
              </a:blip>
              <a:srcRect/>
              <a:stretch>
                <a:fillRect/>
              </a:stretch>
            </p:blipFill>
            <p:spPr bwMode="auto">
              <a:xfrm>
                <a:off x="3200400" y="3601156"/>
                <a:ext cx="1135934" cy="58984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" name="Picture 2" descr="http://us.cdn1.123rf.com/168nwm/michaeldb/michaeldb1102/michaeldb110200031/8889479-secure-family-parents-and-kids-safe-at-home-inside-a-secure-house-outline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lum bright="16000"/>
              </a:blip>
              <a:srcRect/>
              <a:stretch>
                <a:fillRect/>
              </a:stretch>
            </p:blipFill>
            <p:spPr bwMode="auto">
              <a:xfrm>
                <a:off x="3276972" y="2743200"/>
                <a:ext cx="1135934" cy="58984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" name="Picture 2" descr="http://us.cdn1.123rf.com/168nwm/michaeldb/michaeldb1102/michaeldb110200031/8889479-secure-family-parents-and-kids-safe-at-home-inside-a-secure-house-outline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lum bright="16000"/>
              </a:blip>
              <a:srcRect/>
              <a:stretch>
                <a:fillRect/>
              </a:stretch>
            </p:blipFill>
            <p:spPr bwMode="auto">
              <a:xfrm>
                <a:off x="4578694" y="3601156"/>
                <a:ext cx="1135934" cy="58984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" name="Picture 2" descr="http://us.cdn1.123rf.com/168nwm/michaeldb/michaeldb1102/michaeldb110200031/8889479-secure-family-parents-and-kids-safe-at-home-inside-a-secure-house-outline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lum bright="16000"/>
              </a:blip>
              <a:srcRect/>
              <a:stretch>
                <a:fillRect/>
              </a:stretch>
            </p:blipFill>
            <p:spPr bwMode="auto">
              <a:xfrm>
                <a:off x="4655266" y="2743200"/>
                <a:ext cx="1135934" cy="58984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2" descr="http://us.cdn1.123rf.com/168nwm/michaeldb/michaeldb1102/michaeldb110200031/8889479-secure-family-parents-and-kids-safe-at-home-inside-a-secure-house-outline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  <a:lum bright="16000"/>
              </a:blip>
              <a:srcRect/>
              <a:stretch>
                <a:fillRect/>
              </a:stretch>
            </p:blipFill>
            <p:spPr bwMode="auto">
              <a:xfrm>
                <a:off x="3966119" y="3233460"/>
                <a:ext cx="1135934" cy="58984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1" name="Arc 10"/>
            <p:cNvSpPr/>
            <p:nvPr/>
          </p:nvSpPr>
          <p:spPr>
            <a:xfrm>
              <a:off x="2209800" y="2438400"/>
              <a:ext cx="4419600" cy="2057400"/>
            </a:xfrm>
            <a:prstGeom prst="arc">
              <a:avLst>
                <a:gd name="adj1" fmla="val 7015152"/>
                <a:gd name="adj2" fmla="val 4487185"/>
              </a:avLst>
            </a:prstGeom>
            <a:ln w="1016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5" name="Arc 24"/>
            <p:cNvSpPr/>
            <p:nvPr/>
          </p:nvSpPr>
          <p:spPr>
            <a:xfrm>
              <a:off x="2209800" y="2514600"/>
              <a:ext cx="4419600" cy="2057400"/>
            </a:xfrm>
            <a:prstGeom prst="arc">
              <a:avLst>
                <a:gd name="adj1" fmla="val 6868692"/>
                <a:gd name="adj2" fmla="val 4402568"/>
              </a:avLst>
            </a:prstGeom>
            <a:ln w="101600" cmpd="sng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en-US" sz="28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</a:rPr>
                <a:t>Families at Risk</a:t>
              </a:r>
            </a:p>
            <a:p>
              <a:pPr algn="ctr"/>
              <a:endParaRPr lang="en-US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en-US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en-US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en-US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Isosceles Triangle 16"/>
            <p:cNvSpPr/>
            <p:nvPr/>
          </p:nvSpPr>
          <p:spPr>
            <a:xfrm rot="5400000">
              <a:off x="3666067" y="4411133"/>
              <a:ext cx="533400" cy="245533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Isosceles Triangle 17"/>
            <p:cNvSpPr/>
            <p:nvPr/>
          </p:nvSpPr>
          <p:spPr>
            <a:xfrm rot="16200000">
              <a:off x="4428067" y="4411133"/>
              <a:ext cx="533400" cy="245533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34" name="AutoShape 10" descr="data:image/jpg;base64,/9j/4AAQSkZJRgABAQAAAQABAAD/2wCEAAkGBhQSERUUExQVFBUVFxgYGBgYFxgXGBgaGBcVFxgYGxwXHCYeGBwjGRcXHy8gJCcpLCwsFR4xNTAqNSYrLCkBCQoKDgwOGg8PGiwkHx8sLCwsKSwsLCwsLCwsKSwsLCwsLCksLCwpKSksKSksKSkpLCwsLCwsLCwsLCwsKSwpLP/AABEIAK4BIgMBIgACEQEDEQH/xAAcAAABBQEBAQAAAAAAAAAAAAAGAAMEBQcBAgj/xABBEAACAQIDBgQEAwYEBgIDAAABAhEAAwQSIQUGMUFRYRMicYEHMpGhQrHBI1JictHhFIKS8BUWM1Oi8bLSJENj/8QAGQEAAwEBAQAAAAAAAAAAAAAAAQIDAAQF/8QAJBEAAgICAgICAgMAAAAAAAAAAAECEQMhEjETQSJRBDJCYXH/2gAMAwEAAhEDEQA/ANUpUqVYwqVKlWMKu0qVAYQE17CUkFOUQNnK7SpVgCpUq9DWsY4DTiiuKK9Vg2dpUq6FrAEBTd0U+q01eGtCwjNcNejXmiZipUqVLQBUstKu0yMcilFdpVjHKVdpVjAD8U8S4tC2Ln/UOiAlYHNmg+boBWI7VwRtLIJ1MTWtfFC6RiVzeUMqhCeDRqYPqaBN5MI2UaGBq2n3qTezqjFcL9g5svad1WGRmUjgwJBB7HlX0J8Od6GxmGIuENetEK508wI8rR14g9xWHbP2Q3hO+gZQWyfiYcSVHOBr7Ud/A64XxOIYDyiyob1LjL78aZMjJP2bGBXrJXBTgphOjgWkFr1SrUAVKlSomIFKlSrGFSpUqKMKuiuVx3ABJIAAJJOgAGpJ7RR0YdSvdY5vb8XbpZkwf7O2NPEIBuP/ABCdEXpzoQwnxIx6XM4xN1iOTNmU9ip0NI5DcWfSdKsx+HvxZbFXRh8Uiq7GFddBPEKy9+RFadRQGqFFPRTQp6iwCpUqVAwhTqjpQ7vbvdawGHa9cBaDlRBxdzwUdO55CsN2h8RtoYm4Xa89sTpbtMUVRyAjU+poMKPpUU1c4msO2B8UcbY0uMLyDit0yR2DcR9613d/eK3jbIu29J0ZTEqehjj61jUTq8mvRFeawWKlSpURRUqVcrGO0qVKsYVKKVQNsbaTDJmbVuSjif6CsEAvi4xZ7SupFsA5SZh2bViD1UACKoNiYNbqm2xOUxz5dAelO7572PjEyMAttWzAAcDwnrMae9DuA2mlmM1zLPBQMzcdKjJbOrHJVQePu+r4nzMMvhwgHGFEajlqePavXwhtLYvbQw0DPbuW2zDgVykBfYz9arbW8FpLoxEgqAqwCSSCJ1B51K+E9s5cViWmbtyJPPLJ/WhDs2aqNVWnKDdk7ecAS+dFBzM2kwePYchRThMaLgkaaTFWRysk0qVKiAVKlSrGIFKlSrGFSpUqxhUDfFneDwMKLKnz4gkHqLaxm+pIX60c1gHxL27/AInaFyDKWv2a/wCT5vq+Y/SgxorZQ3LcjSq+9h8uo161OsIzkW0jM2gkwO5JoiwHwyxES121HYk/eKS0USbBbZd9rV1binUQR6qZFfUuy8cL9m1dXhcRXH+YT+dYbj9wBZwdwqxe6oLTyAAkgewrSfhBjTc2Rh54oXT2ViR9jTQdizjQZinqaWnadkxVxuFdpMNKBjD/AIyYp7uLSx+C0iuByLXJlvoAKCtm2wGEietFnxWvKcaWRswKJOukiRoefAVQW7ZCqR5iyzAHIcyf0oS12PFN9BRh9l2WVHYQDo0axRp8PVSzdu2kaQwDD1H5aVmeBu3IMyR+6OPDWiz4fY5lxitdhUZSiL+6zfiY8yYy+9Sv5F+PwNXY15pGuCqnMxUq41eVehZhyuUq5WsB2q7bO2lw6rMFnOVF6n+lWAag7f3ytaujVlS5C99Dm+kj1oN6HhG3RRbe2piMSGUuUC6wvlAM6TGvrVfs3Z11b37RmdSdQxJMMJ0J6EHSrPCWzftlgCpPUETPrTuwsXnYJdGV7TBSf31B8rffUcqjZ0tV0Ue0dgv47YdsreKrmxdXTNlUsbVwfvZRoe1UKxeseDctjxIPh3FXzB1jKrAcZiJHXWtTu4MFrZ522VlbmIMEf6SRQNtHZ+XF3RbbKHuXFtkjRbqmWQ+q6j3qkWRkV+zt1wijxmZWc6IFJiPmOYiCR0FE2DuPh7DW8yrbzZlhfOqgzLGYJMRHU1As37pAaFb8MrPlA+ZSDqpnjSxjNcZUjUnX05U1Ctt9kvY20PEuQwhAcxX94j5E/lESesUZbH2icttpDFg7E9eHDtJj2rK3xDInlMM91rYPqpH6mjvYmIDC666W7aiza9FiW9yKIrNCR5E16qLgbkop6gflUqmFFSpUqxiBSpChdsPtF77F7q2bClsotZCzfuTmUyOtYwUVykrSJ615utArGK/be0PCsXbn7iMw9QDH3r5na4RqdSSST7yfvW5fEba628I9snzXIEdpkzWGYhJyjqD+dLIpFaL/AHFwy3cWA3AIfqedaBhd3Ml+ReJH7oAU/wCYjQ/Ss63OGS/LHKCIn8q0exZvWxprGoeBqP4zw96lLs6YLRW73bOurh8Vca/KBCFTWZYhQDrHPpzov+DeGKbJtT+K5dYembL+hrI95d5TibjIjFrebM54C440UKP3QfrW97pbN/w+Bw1rmlpZ/mPmb7k1SGiGRplwDTrMAJJgDiaZqk3y2jkshAY8Q6/yj+9VS5OiDdIjbY3wYaYcD+dhM+g/U0FbS2xeJYNduHxAeLHgeK9AOXvTy4jWOB5dGH9RTWJUMCG42nVieqnn9PyrtjjSOdzbBreXBh/DYjQAr+oqvXFZEChQQPlPMDmKvtpYyyUe34i5mjJxPmB0kgQAeFDd/A3GIEZTmA964fyI/P8A07cEvh/hKw2LI8wP3rTPh5sRbitiroVmYjIuvlynRyJ48hpyrOMBsKGl3ORZJPDhwM0e7HxRw+VlJgQIn5gTz6yDRj+NLtgn+QmqRorPXnNQVY+K2CYwTcT+ZJH/AIk1cYTfHCXYyX7ZJ5E5T96mCi7Zq8k0wMUDqII7GfyroxFEzH81cptbtN4vHJaRnc5VQST0AogIu8e8CYOw119TwRRxduQ/rWYYjbdwuWvsM7HVyCYgTkUDQKs+9Vm829LY3FoCcqZ1W2vRSwE+p4mp+0rDC63lJymREiQTJ+8VCbs6scaC7djFC4s9R7ffhUXbF9VxAIAAUSGnhprI58hQ/Y3miVXyHg2uvr3EVYPNzy6agDXQRxFKUL23jmyF30ILe6iI9CDr70C2doePiL9smPHfPbbhlur/ANNu0/Kf5qJNs7OxK2mIUFQjaqczEsNdKztDMciOBp4HPMILO0mDE8Cx86xwYaN9xVxs++CwJ9fYGqS3iRd/bx5hAxCDj08YDodM3Q686ex9025VSCCNGHQ+lUJlVtbGQEUcFvM09cwyijvda+pw6oNIYz9orNb9wEwavth7V8BwWjK0DUwfUd6xjbdk3ZSOlWQoO2dvPZQA+cq0CQpaCTAMDWJ6Ci4NWv6A012OUq85qVGxaIVeX4GvVN3Tp7GiY9xBI6E1FxV0AE06bvzev5gGqrat7QDqfyrPSsKVuge3q2OL9okiSDn7nKDAHvFYhrOVhDJIj0Oo+lfRnFYoe2huThbt0sbYzMJJBgz1qF12dDAbdbZmdSWEiP705vWXt2WXxLgtkQVk6/w+laJgdi27KBEWAojv/wC6q95d0GxSKqOqa6yCZHtW9jt6oyHYicomGH1mvpnYmKzWkGp8ggnQ9x7Vl+w9w7eFuobjeIc0mNBm5ADieVaZgdHQDuPtNGM7eiUlotWaKA9+MWTiAvIW1/8AIsf0o3uHWgbfMA4lQedqPcMSD9668X7HLPoHrEGQdR+JeYjg69x0p4GGOaCPDKt0YTIPuppjDnWG0KnRhxU9e4r1tJTlCwAzOq6cACfNHaNR6mu9HMxjAbJt3bGV1Bgss9gTHvFdOz/DuLJz5bcLAgyTGZv4o5ip+x7f7Nh1Jb7/ANKdZAXt92UH0Gn60rintmTfoYTAqkrxGime4NN4RyPCt8SrQfRDoTRlYs2bSM+q5g4JaCzESo9B2H1oRwT6yeQE9zxpYT5dDSjx7Mz2tKYi8vS4+n+Yx9qjC+an74qFxt4DmVPuUWfvVSGrz5KpNHfF3FMscLte4hlXZSOEMRR3sP4qMqhcQuaP/wBgMGP4uRPesxvXIFWWzdpW7WZ3si+MhCgsQFbTzGB5uYg0uw0vZsa7+WyuZEdl6jLFBG9++9zFRbQMFnS2upZuUx8x7cBQ/b30xBSFKWk4BEQAAe/Goex9lNiL/wAzDmzA/KO0czwFLv2NUf4hhutuO6ut7EaOJK2uOXoznkegFXm8+8HgqttQrOwPHXKv7x79KsMKVsWJ/Cq8zJ7anif60EYq21y81xiZYCR06D6VPthk3GJXLh2Ygk6yD9+dF+AYLbYTzMegEj76VTLbgzHMf2qUg5mg3Y0ahG5BLhdruygfhBHv6e1VG9e6YYHE4caHW4g5H99R+Y96atY6DHSizYmJ0H3/AN86KdHJLI27Mot3WRs6kq4+Vhz7H/frXi9ig+jQp7cPboO3D0qXttCuMvWhbUhbhCnMRpxEgac6nbM3Za6AYRVmJGs+5HGqtpDxi5dFBYtFngEt2/FHbrRXsrd7OwZgcqk5RzHr3q8wOEsYFGF0DwLsCcoNxbh+WOcNwidDB601bx73GyWRPTUdeLH+lI230XglHsudmJlu21E/MoHPnR/NCe7eBWzcOc5rhHzMIjsnKO/GihHp4RpEskuT0O0q5mpU5IYqh3y3j/wOFfEeH4mVkXLOX5zlmYq+oL+LCZtlYnt4bfS4tYxneP8Ajhi2Y+Fas21J4MDcPADiSBy6Vd7i73YjG+I2IZWyMoXKoUCQSeHHlxrHGaDWjfCRvJe/nX8jSz6KY/2NbRpFVGEvHz3OJLnTsDAA9qs7J8tVux7f7MZgfMCIiOJnQzrI17Vy5LdJFyeuNDMFlFWdXI19O3Sm8RiHUhQv/UkIxkA8ge1V73VW6Auq8YkDX0bjH61PvbYRzlYF+ZJIIBHIkHynpUFOVNWDo9XcE0qzjzLdyuIHJJU/3q4wr/tE/wA35GqvEbTV1tAFiSQfNGYKAdGKmGiYB41Kt3fOnqfyNdWNJdCv9dlzdaaz7fNz/ilPGFUHsDINGzuYrLNu3zcv3jJnMQI7CAK78cdnJNkpdTI+Yf8AkB+sfWpGOt5rJI/DDDqpGv0Imq/DXQbQZjEASe/D6zU/C4ljoVADCPMTmIPMgaD6zXano5X2R9n7QAYSdPzBqwI1IGpRyPsCPzBoOw27N0kgKxAnTMBI1iJMnSifZTBgZMNlUkczk8hjrplrGHjtNWk3H/mLHUf7NQMJic0lOLHSf/kewqHvjg2e2joi5Qw8RuDGSAvsDEzT2zLyJ5Jk824zHPTUCtaQabA7f/ZZsYnOCWS6AQTyIVQy/r6Ghlb9aL8RbJu4ZGtw+R5f94AKQDHQczWaA15+SuWjthfHZKxFwFRFMDEGQJ/30ryGpuNaQZssLLAKNaPd0sOEtL1fzH34fQVnHiaUbbM3psC2oLZSFAIPKBH0qcysGr2Fu2ccIVZ0+Y+iiapsPcnU8W1+v9qG94d6lKsts5mYQWHBR0Feth7bD2iGnMiiepA5ifSk4uhcsr0GWOQZgB+HjHXkPpUW/cy8eA1qPg8cuWc0k/7mmb93OwQfiIH+/alonOTnIkbPQzJjXWjTZ7ALPb+9VmB2Uh11HvXnebaQwmFdwZIEAHmW0HCt7NLDJAViNuZr9y5xzO0mJPT7URbL2n4VpyNRYtqBP4rtxgJ9lI+9Z3sVwxAnXU+vOi/D4xGsMoJm5dDMvEBVGhzcDr+VXlC6ofHPimgwxFx7qPbCoTaFk+YSPMrEk9CeFV64h1AQuBl4rkAHpzI05g1JwT+a6VMrcKQSPMBbTLry1qi3is3LM4jxStp3ywgnIYGp7MQffSrYoJRtollnyloLdmYx1AyuzL+65zj0BOooy2PtIXUngynK681PL1BEEGsk2Lt0ER4oP8yMPvR7u/tHI0GMrxPryPprTTivQkWwsmlXnNSqJSzrGhL4jCdmYsf/AMp+jKaJyxigLfrerDthr+HV87uhTygsgMiZb2PCiAw/ZOzTiL6W9QGOpHIDUn6Vruw8Nbst4dtcigLpz56k8Se9ZlsJ1s4kM7FFyuJI4EgheHImNa0TZGJUvmFxXDaBgZ+XlPXWuXK5c0vR04aDW2/koZ2MXuKSDl8NmBLEmBHAHhoIq48ckcdKqcHhrlnxFWArHMD66R3Pakl0UaJ98gDy2ldhxYlhEkAHXULrwEU0+yhaAVYkBdVLE+I7RqJ+XqTPGveDseOpdzrwJk8ipAPLlz6GuWB4dx7bHzAk9iGgx7cQeGlc96trQpE2NcEtdKeG2c27igyudCQSnY8Y5UVYfEqWQ9D+hoQ2Le8QkwdHcgEzDMfO2mgJP2okOmUdx9ta64XaDJfEuVuypJ6TWZY+03iXCuoZp01g860gqGQKeBGtYLv/AG1s4q5ass6qI0zHLrx+9d2OXE4ZRsISxyhToFYtPQRqf71P2ftgTBIIYRJOo6R0EVlVq84YEEyOZP8AXiKs/wDitzLBy+sfpVVm1RN4zVTj7TkLmQxoBK5tOms0rWMCiFERMRPqe9ZF/iyTxJPpH5Cpq7evrwuv/qJ9tabzL2geMJN4dqM9xvMcqwuWdAOcj1qPYkgQYgiDxEnkTy1oWxW0z5iynM3B8xjuSI1NEWA25bTDpcK5lnJdUNl/aESjRxjQzFcORNu/s7sclVfQdYfd8+Czkk3FQ+ZWkkgE/Lwb051iuMxJe4zMACSSQq5QDzgDh6UZ4nedrqAg9NFkAe3UVE2zg0vubl0G0CvzqMyiBxZRrqdJ71uS0qoDhJ7uwVVqanWlTlvDM0ZVZpMaAnX2pyJ5Z+leaNtkfC29dQPduJZB5HzMP5hOlWx+DmhP+JBA6Bf/ALUjkkOoNmZEUV7t7Pi0SwHnMjrHD+tFY+E2GFtX8e4WDEOhCgCDp7fnNTW3SX/uHtGUadO9LKaD4pMGG2dltlkcSD8hmY7f+qlbuWGe4Wb8Igc9T/aiO1ura/FmPqx/SpWF2RbtHyQBx4z+dTcimPE07ZYYcZVrOPiPtjxT4a6qhj1bn9OFGO39sC1bhT5m0HbvQNsjZr38VbRE8RySQOQ01c9hxk0YLYc0/wCKKK1sq+kShlhwHH3HKrnCXLqEZ7TjTjlbL6yBFbfu5uPZw4D3ALt06lj8o/lH6miu06gRAA9K6FKjmaML2dji0QZHrVpaIcNbu623ENy06juDBHcVqm092sNiFOe0s/vqArjuCP1ms03g3cv4RzK+LbPy3BoSOQI4Bh058qvGSeiTiCmBxHg3GtXpOUkBxOo5E8uFGeCveUagjkRWfptcveuGCNR5T6Rz56UU7IxIIgflBFHswdW95nAA0MACa5Q4LlKp8UNZWb8fFMA3LOHGa2JR3HFyeKqeQ/OhTbWAuWkRmQ2c6ZlBAPpMcO/qKb+H+xFxGPtq4DW7Azv0L8RPUFoHoK0TfPA+NhCIk28ze2sj3GtSKmR4q3nSY8wHL7gdjxq0+HuGvM13KrG0AMzclf8ABE8SeEdCaixCKehKn2NaNuTaX/h6oombtxmA0BM6F2/CoHvSZXUXQcfY5hNo5SFcZW78D6HnVoGDVGt4eUMgNAPHWcxEesila2ciLKuy8gJkT0IP6GuCOa+zss94TBrbDqxYq+uhIYHpodV7GoFmy3iOYnMFjWYGoIntofept9XCyQIPMaj+3vXcNx1gdJ4E9Kd44zQaXYzsDZzWg3iaszsx9zpw7VX72byXcPdtMiHIsliR5XHAoDyIGtXH+JRDDAoSeDTl9VPAg+tX2z7Ft8OQYuKxIIeCr5uAGmnQVeOmTydET/mWwmFXEvcC2iAZP/xgcTOkVgO39qf4nE3LomLjkieOXl9oou+JW7NzCW7aKzHCZ2e0JkKWiVP8SkR6e9Z5bbWulOzkZKV9Sa4bs1HDU5a1k8KIBxbmv6VJWojNTtq5ofSijM97QugqR0Ij6TVbNO331jv+gFNUrMSsFjmtzGoPI8P/AHV+m2Q1vOAoc5rbKdQUZfmjt1obSnbIkjmaHFDKTWi52dgrQuqzqCOh1WeRPaiO9vKy+S2QvCDCgD0qkRMoH3PM9gK8XXj8PtpNBz9IKh7Ze4PfS9baGvFh0IkfaiTB742XhHIzkfiAhv09qzG40NqPvoKcssGB6xI7dKym0FxTNgtPb1I8pYawdCO4Ohqo2phLgkoAR/CSp+h0+9U2wds5rQV/mXjVt/ipiDw71bhGauiXOUHSZSXdpYlDorj1g0028eI/HbX1kH7UQ3b09fsfzoe2nBY5Tw7CQf6UHhiHzzKvFvmBuMXbXWfKPT0rXvhruoMNhxcdYvXwGedSqcUtj21Pc9qzDY+DOIxNi0VgFxm/iA8zE+wivoAjIneIqbikZb2elOk11GkVxhlQD3pvDPofU1jEqzcg14uYZLtnw7gzI4II7SYjoRyNM4m5lB/3rUpNEXtH5VjHzVt3ZrYbaV+xmByOVBJiRoVP+kirHAY+DoQY461N+L+yFXaL3s8tdywo0yhbaqSTzk8IoSsPGg/uarGQrQbjbQpULz3NKmsHELfhPgAmGuXuLXLg83UKhzAc+LH6VebzXD4FxVMM2UA9tA39PevO6WH8HAYZTzthj2Lyf1FM7cM226jh6Kc5P109q5yqM5xKxnGgnKw9x/ajX4d3j/h7yMPKXVk80ScoD6c40+tBW1bUiy0ghkYEjnD8qsd1tt+ALzFgAtlnUMJUuOC9s0/akyW4Uho0ns06yuQEExrPczpp0PKncDaDtOXRdNQDl6ADmPvQ/u1tC7fwYuXsqu0lSVClknymBoOY9BVzsxypkGAQSNdNNJPvXnuoyUWWW1ZOxt8BWHiZSVMLAOkeUCeXcc6GFx5RQGhiQCUYgC4h5qx0DDoascYxMFgZ4KJM/TkJ1qDtbYgyg8GJnL3jWR07UVkfJ6GjpENMSD/07twDUC265tTwAbUETpr9aLd3FZMNkfQzJHCPppxql8S2FCA6rrHAHsehq92fbGTUKCQCQOUnSeZPaqeS5UgSein+I2JFzCXLVwEgIGBjQkGZB5EaVgd+2s+WY7jnzr6L3hw1t8JiGeT+wvcOMQYI+1YRvRgls4iLYi26W7iejop/Oa64J7OeVFMyxTlo6VxiToNe1XmyNysXfHkssqn8T+Rf/LU+wql0LV9FNNOTCep/KtBwPwgPG9iAO1tZ+7f0qyb4V4TLBu3p6yn5ZaHkQ/jkzIWM1ytEx3wdvcbF1HXkHlG+0iqHG/DjHWvmsyDwIdCD6azWT5dCyi49g0DUrB3DnBiT078qscTuZjLfz4e5wkgDMRw+YDVeI409hd1MYmW8cNcyAgksIB1jmfamp0KmrH7OdpmRAzHsvI05cwwPPlRvb2QgN9DbNvx7KqmkqoA4SOGtQt49y7jm5ctCQ1tSoHEMvFfeoKR1OAGPhxw4jtXjDrlLE9NPWoS4h0LAggiQQeI61Kv4tgBmUiRoSCJ9OtMSLvYdoN4kfObXiJHW2fMvupqXhtvIw+Ye9RNxLZDtcn5AVH+Yift+dVO82zxYxDqIyN50P8LGY9jIroi3GNkZJOQSX9sqBx+4qlxW1VJ4j61RATSuWhy51nksKgaR8JFFzGXHMHw0UD1dwJ+g+9bRfOa5HTT+tfOHwy282FxqjjbvMtp+xLeRvZvzNfRuGaXc9GIqd2GtHrFtrFRcG/mI707dbzGo2CbzD/fWgwro9bRvS8dIqXtDFm1Ye4oDFFzRMSBx15aVU3X/AGzetd3mecDeUExlGbX8MgsvoRIPasZmHb/7bOJ2jdfQBQtsRqPIBP3NVNk61Xi9mYt1JP1OlT8AMzdBVEIy0WyYpVN/4VieVhiOWq8OXOu0vIajQL18W7VtCYhVUTz8ogdzxqFiwQp7DjyA4x3PP3qq+ImEuXPBS3q+oEGMh8pzGDpoKG7myMaljKb+kEeFnYkyTImOfrzpBiXtV1NsNIMi+FMTrNoiI4aTQ/hGtw63TCMpGkTMgiAePpUsh1w9hNAyeOSCx0BKAieZjlUHD7Fe8oYIxQT5o0mQImiD2bfsHFI+FttbCwUEB04hRlgdCIjLTWLeASo5E+kig7cfbaWMPcw+IYqUvll180Oo5jkavcVte0bNwq6EKhzQ0wSNFJ5nWa48luTSKrStkzZiQ06a9ZJPqTxB7RVntULcQEHVSNdFMn+I6e9QN17wWwJOpBbvAHPoPzqbj8WCFUMA5giflJg6EdDTQiuBnfIrsRgYVGZFTTTLBEjh5pOZuZmouB2lluKBorEwCDBJ0metdxd1XUeChQgE3FHAHhKj0qJiNoAKFJOkAacxzntXM+L9lVZbPjvPmeHGUoynQMsQyn1FB2I+Gpv3ras5WzbTKDxuMklkToCoME9qLcEovW1fQQTm9ufvU98SlqMxAZvlE6seQA5mq4OStsDimRLey8JgLOYW7dsKNWgT7sdSTQ9id/bROlxAOpYTVJ8XNvSLeHB1nO47fhB95NZoErqULElk4uka/wD852v+8h/zV4/5tskibyKPWsjLU5ifw+lHxoHmZv2yN5sMVhcRbb/MKib37TBFkq2mYzB/lNYMDU3Z20TbcSSV5idIquH4TUiOV+SDibNvFjR4vlMG5ZYHr5TmX7A1X29pBsPYRyfDF8Z+egJYfeKo7G1mzIZVzbGksBntkaqe4HP+lebGLBtEawt1H75ZysPoRXZL9OP0c0V8+X2aFtC2mIFs2nKxqrKOR4ghhqIqalrIkElvWP0oc2JaUDwxcYMsshDSMp4Ag8RyqTf25k0uQD6j7V5UlTo9SLtWQ8Vurau3munS43oATw56cKHd9MOuW1hbIVrgaWYcFVQQJPAEzr6Ve3doG5OkLx151XYK3bxGJUFglpOOoGbXgJ4kn7Cq4cfJ76RPNPjGl2yr2GngN4TAg6hgeMnie/Koe/eHItoT+BoB/hb+4+9aNtHdtMTfaWNu7km2ywVuLr5WXjI4T2oQ25hmdDZuiCeBGsREH0NdbjqjiUrdmbLer14pNNX7RVip4gkfSkjVzlrLnY1yb1qBqbtv65xX1BYIUE9ST9TNfLm79stibKDibqAe7Cvp660eXpQCxq6/E9jTODaPoKWKaEY9jVffOg48eXYUGwods3P25nmwH10r3vgv/wCBjANP2F37CojiWb0H5U5vPih/w3EsTocPcn1yx+daJmfNtozAFFO6OCz4hARIEsfb+8UN2BEARyo43Gs+GzXnAOhUCSBrEn20HvTt0hErYaRSr2Np2v3D/rH9KVTKV/QK3NssQGCQIPDViSDrr7fSmMPau3oZiQukyIAPAa1M2FZFwqjccs9iQBx14a0VYvDLaQseA/d0P9KEYtjyko9Axgt1rZhnJuwG0BhVBbWTpz010p91tMmTDYZXHAusrbX+U6G4e40mmL+La+yoQMknyScvqY1Zucmpm7c4nFrh0JWAXe43zZV+YIBoGbh0HGqUSX2d2TuFevAuCltV5uD5jzAj6TTeJ3ZxFq3eTJmW6yEMgzRlBB7kEVqF5goCKMqqAAPSnEsQO5oQTj0wzkp6kjFsDjcRhmZVJdGGUqxAgcwJ8wqy2ntNrmUxlg9ZnTStNxuy7VzS5bV+5An68ao8buLZYfsybZ/1D76/eoyw2Wjkj7BbZ23BbQrlDfNrMHXlwrhx4KBcimBAmSBzJgRJPrULeLAvg3UPkYNMFZn3BH61XDamkAGpeNe0UtdhLsvHtCozAwxYgKEBAHlEDpXbNt3xH+JuoZRCbM8pgEAdQOfemtzLSYlr1twcwthlbTQTDe5kUR7M2LeHiLauq3htol1ZWIEQwOYH0FU4tKwc10Z7tLczCXrz3L20HdmaTksEgH92SRw4RT2G+F+FZlFrEPclSSHXIRBAEqDm1149Kk7X2vcs3XF9VZkP7S4h8xJ1VbeZYRQNJ1NS9lYNb9tbtseCX82YFnumOEux+ulZzdCKCsFMfuVYS81q4/hMokZJYNOoEctJrmH3Ht3Jyi++QScsGBPGI4TRzg71m+Thboe4wf5yAC0gkMSDIYERpyirXYW6lzC3/EF6VAIyxBYHkTzjjPatGbeguMfoytt0LHLxPcj+lM3t07Y4Zvc/2rRfiXbW2bNxBla5mDQBrlywT31oIuY9oOtPbTFSi1dAxtjZC2wGQmODDp09qibLxTLcVQxCsQpHIgkA1a38QTIPA8ar8HswteVQRqR/WqJkpR+g+xex2s3Glv2RlCRII0JXhw15iqwYbw3OcFpUEEGZB1DA86t7VhxfGHuNmV21j+UkEEjSpdzFjDL4FweKsSh0kKT8p9DPA12yim6auzlUmtrVFVYuG4QhcW0/EzcY6DqavcLsDD3ZWzcJYCeMgdzprP2qTg9i4a6khGnXUkg8Ox4V52dsNUxGdGZVWZEydIHPkedblGOo2jVKW5bPOAxtyzcW24Jay2ZDqdDxE/unlVlvVgFZBcSMwYxrxtv5gD6Nm19qYv74oj5UtktwkkD8pNVe0d42YhgiCZVhrqIzATy8000lKSuqEjxi6sz3fHZ4t3VI/EPyqgBoj2psq/fzXrjpIHATAA5DTShquGzrf9BFuIubaGGHS6pPoup/Kvo21ckT1NfPHw2tztC12Dn6Ka3vZ14m36NFAI/jG8jelQHPyDuxPsIH3p/H38tt2PISY7a1X4fE5rrLyRE+r+f8tKVsZIlIOJ6mqjeu4x2djbY4eHmHbVZFXeXSqXeRM2ExI62iD6cf0rGMENtkOsj8vajHYOKz2VEgMM0jgMoIhh0YE69QaosRhiAYII6Hh/au4fDN4ZNsgK06NxHIgHvWuwpUFwxeH/7if64pUEkOP3Pp/alScSvM/9k="/>
          <p:cNvSpPr>
            <a:spLocks noChangeAspect="1" noChangeArrowheads="1"/>
          </p:cNvSpPr>
          <p:nvPr/>
        </p:nvSpPr>
        <p:spPr bwMode="auto">
          <a:xfrm>
            <a:off x="63500" y="-801688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6" name="AutoShape 12" descr="data:image/jpg;base64,/9j/4AAQSkZJRgABAQAAAQABAAD/2wCEAAkGBhQSERUUExQVFBUVFxgYGBgYFxgXGBgaGBcVFxgYGxwXHCYeGBwjGRcXHy8gJCcpLCwsFR4xNTAqNSYrLCkBCQoKDgwOGg8PGiwkHx8sLCwsKSwsLCwsLCwsKSwsLCwsLCksLCwpKSksKSksKSkpLCwsLCwsLCwsLCwsKSwpLP/AABEIAK4BIgMBIgACEQEDEQH/xAAcAAABBQEBAQAAAAAAAAAAAAAGAAMEBQcBAgj/xABBEAACAQIDBgQEAwYEBgIDAAABAhEAAwQSIQUGMUFRYRMicYEHMpGhQrHBI1JictHhFIKS8BUWM1Oi8bLSJENj/8QAGQEAAwEBAQAAAAAAAAAAAAAAAQIDAAQF/8QAJBEAAgICAgICAgMAAAAAAAAAAAECEQMhEjETQSJRBDJCYXH/2gAMAwEAAhEDEQA/ANUpUqVYwqVKlWMKu0qVAYQE17CUkFOUQNnK7SpVgCpUq9DWsY4DTiiuKK9Vg2dpUq6FrAEBTd0U+q01eGtCwjNcNejXmiZipUqVLQBUstKu0yMcilFdpVjHKVdpVjAD8U8S4tC2Ln/UOiAlYHNmg+boBWI7VwRtLIJ1MTWtfFC6RiVzeUMqhCeDRqYPqaBN5MI2UaGBq2n3qTezqjFcL9g5svad1WGRmUjgwJBB7HlX0J8Od6GxmGIuENetEK508wI8rR14g9xWHbP2Q3hO+gZQWyfiYcSVHOBr7Ud/A64XxOIYDyiyob1LjL78aZMjJP2bGBXrJXBTgphOjgWkFr1SrUAVKlSomIFKlSrGFSpUqKMKuiuVx3ABJIAAJJOgAGpJ7RR0YdSvdY5vb8XbpZkwf7O2NPEIBuP/ABCdEXpzoQwnxIx6XM4xN1iOTNmU9ip0NI5DcWfSdKsx+HvxZbFXRh8Uiq7GFddBPEKy9+RFadRQGqFFPRTQp6iwCpUqVAwhTqjpQ7vbvdawGHa9cBaDlRBxdzwUdO55CsN2h8RtoYm4Xa89sTpbtMUVRyAjU+poMKPpUU1c4msO2B8UcbY0uMLyDit0yR2DcR9613d/eK3jbIu29J0ZTEqehjj61jUTq8mvRFeawWKlSpURRUqVcrGO0qVKsYVKKVQNsbaTDJmbVuSjif6CsEAvi4xZ7SupFsA5SZh2bViD1UACKoNiYNbqm2xOUxz5dAelO7572PjEyMAttWzAAcDwnrMae9DuA2mlmM1zLPBQMzcdKjJbOrHJVQePu+r4nzMMvhwgHGFEajlqePavXwhtLYvbQw0DPbuW2zDgVykBfYz9arbW8FpLoxEgqAqwCSSCJ1B51K+E9s5cViWmbtyJPPLJ/WhDs2aqNVWnKDdk7ecAS+dFBzM2kwePYchRThMaLgkaaTFWRysk0qVKiAVKlSrGIFKlSrGFSpUqxhUDfFneDwMKLKnz4gkHqLaxm+pIX60c1gHxL27/AInaFyDKWv2a/wCT5vq+Y/SgxorZQ3LcjSq+9h8uo161OsIzkW0jM2gkwO5JoiwHwyxES121HYk/eKS0USbBbZd9rV1binUQR6qZFfUuy8cL9m1dXhcRXH+YT+dYbj9wBZwdwqxe6oLTyAAkgewrSfhBjTc2Rh54oXT2ViR9jTQdizjQZinqaWnadkxVxuFdpMNKBjD/AIyYp7uLSx+C0iuByLXJlvoAKCtm2wGEietFnxWvKcaWRswKJOukiRoefAVQW7ZCqR5iyzAHIcyf0oS12PFN9BRh9l2WVHYQDo0axRp8PVSzdu2kaQwDD1H5aVmeBu3IMyR+6OPDWiz4fY5lxitdhUZSiL+6zfiY8yYy+9Sv5F+PwNXY15pGuCqnMxUq41eVehZhyuUq5WsB2q7bO2lw6rMFnOVF6n+lWAag7f3ytaujVlS5C99Dm+kj1oN6HhG3RRbe2piMSGUuUC6wvlAM6TGvrVfs3Z11b37RmdSdQxJMMJ0J6EHSrPCWzftlgCpPUETPrTuwsXnYJdGV7TBSf31B8rffUcqjZ0tV0Ue0dgv47YdsreKrmxdXTNlUsbVwfvZRoe1UKxeseDctjxIPh3FXzB1jKrAcZiJHXWtTu4MFrZ522VlbmIMEf6SRQNtHZ+XF3RbbKHuXFtkjRbqmWQ+q6j3qkWRkV+zt1wijxmZWc6IFJiPmOYiCR0FE2DuPh7DW8yrbzZlhfOqgzLGYJMRHU1As37pAaFb8MrPlA+ZSDqpnjSxjNcZUjUnX05U1Ctt9kvY20PEuQwhAcxX94j5E/lESesUZbH2icttpDFg7E9eHDtJj2rK3xDInlMM91rYPqpH6mjvYmIDC666W7aiza9FiW9yKIrNCR5E16qLgbkop6gflUqmFFSpUqxiBSpChdsPtF77F7q2bClsotZCzfuTmUyOtYwUVykrSJ615utArGK/be0PCsXbn7iMw9QDH3r5na4RqdSSST7yfvW5fEba628I9snzXIEdpkzWGYhJyjqD+dLIpFaL/AHFwy3cWA3AIfqedaBhd3Ml+ReJH7oAU/wCYjQ/Ss63OGS/LHKCIn8q0exZvWxprGoeBqP4zw96lLs6YLRW73bOurh8Vca/KBCFTWZYhQDrHPpzov+DeGKbJtT+K5dYembL+hrI95d5TibjIjFrebM54C440UKP3QfrW97pbN/w+Bw1rmlpZ/mPmb7k1SGiGRplwDTrMAJJgDiaZqk3y2jkshAY8Q6/yj+9VS5OiDdIjbY3wYaYcD+dhM+g/U0FbS2xeJYNduHxAeLHgeK9AOXvTy4jWOB5dGH9RTWJUMCG42nVieqnn9PyrtjjSOdzbBreXBh/DYjQAr+oqvXFZEChQQPlPMDmKvtpYyyUe34i5mjJxPmB0kgQAeFDd/A3GIEZTmA964fyI/P8A07cEvh/hKw2LI8wP3rTPh5sRbitiroVmYjIuvlynRyJ48hpyrOMBsKGl3ORZJPDhwM0e7HxRw+VlJgQIn5gTz6yDRj+NLtgn+QmqRorPXnNQVY+K2CYwTcT+ZJH/AIk1cYTfHCXYyX7ZJ5E5T96mCi7Zq8k0wMUDqII7GfyroxFEzH81cptbtN4vHJaRnc5VQST0AogIu8e8CYOw119TwRRxduQ/rWYYjbdwuWvsM7HVyCYgTkUDQKs+9Vm829LY3FoCcqZ1W2vRSwE+p4mp+0rDC63lJymREiQTJ+8VCbs6scaC7djFC4s9R7ffhUXbF9VxAIAAUSGnhprI58hQ/Y3miVXyHg2uvr3EVYPNzy6agDXQRxFKUL23jmyF30ILe6iI9CDr70C2doePiL9smPHfPbbhlur/ANNu0/Kf5qJNs7OxK2mIUFQjaqczEsNdKztDMciOBp4HPMILO0mDE8Cx86xwYaN9xVxs++CwJ9fYGqS3iRd/bx5hAxCDj08YDodM3Q686ex9025VSCCNGHQ+lUJlVtbGQEUcFvM09cwyijvda+pw6oNIYz9orNb9wEwavth7V8BwWjK0DUwfUd6xjbdk3ZSOlWQoO2dvPZQA+cq0CQpaCTAMDWJ6Ci4NWv6A012OUq85qVGxaIVeX4GvVN3Tp7GiY9xBI6E1FxV0AE06bvzev5gGqrat7QDqfyrPSsKVuge3q2OL9okiSDn7nKDAHvFYhrOVhDJIj0Oo+lfRnFYoe2huThbt0sbYzMJJBgz1qF12dDAbdbZmdSWEiP705vWXt2WXxLgtkQVk6/w+laJgdi27KBEWAojv/wC6q95d0GxSKqOqa6yCZHtW9jt6oyHYicomGH1mvpnYmKzWkGp8ggnQ9x7Vl+w9w7eFuobjeIc0mNBm5ADieVaZgdHQDuPtNGM7eiUlotWaKA9+MWTiAvIW1/8AIsf0o3uHWgbfMA4lQedqPcMSD9668X7HLPoHrEGQdR+JeYjg69x0p4GGOaCPDKt0YTIPuppjDnWG0KnRhxU9e4r1tJTlCwAzOq6cACfNHaNR6mu9HMxjAbJt3bGV1Bgss9gTHvFdOz/DuLJz5bcLAgyTGZv4o5ip+x7f7Nh1Jb7/ANKdZAXt92UH0Gn60rintmTfoYTAqkrxGime4NN4RyPCt8SrQfRDoTRlYs2bSM+q5g4JaCzESo9B2H1oRwT6yeQE9zxpYT5dDSjx7Mz2tKYi8vS4+n+Yx9qjC+an74qFxt4DmVPuUWfvVSGrz5KpNHfF3FMscLte4hlXZSOEMRR3sP4qMqhcQuaP/wBgMGP4uRPesxvXIFWWzdpW7WZ3si+MhCgsQFbTzGB5uYg0uw0vZsa7+WyuZEdl6jLFBG9++9zFRbQMFnS2upZuUx8x7cBQ/b30xBSFKWk4BEQAAe/Goex9lNiL/wAzDmzA/KO0czwFLv2NUf4hhutuO6ut7EaOJK2uOXoznkegFXm8+8HgqttQrOwPHXKv7x79KsMKVsWJ/Cq8zJ7anif60EYq21y81xiZYCR06D6VPthk3GJXLh2Ygk6yD9+dF+AYLbYTzMegEj76VTLbgzHMf2qUg5mg3Y0ahG5BLhdruygfhBHv6e1VG9e6YYHE4caHW4g5H99R+Y96atY6DHSizYmJ0H3/AN86KdHJLI27Mot3WRs6kq4+Vhz7H/frXi9ig+jQp7cPboO3D0qXttCuMvWhbUhbhCnMRpxEgac6nbM3Za6AYRVmJGs+5HGqtpDxi5dFBYtFngEt2/FHbrRXsrd7OwZgcqk5RzHr3q8wOEsYFGF0DwLsCcoNxbh+WOcNwidDB601bx73GyWRPTUdeLH+lI230XglHsudmJlu21E/MoHPnR/NCe7eBWzcOc5rhHzMIjsnKO/GihHp4RpEskuT0O0q5mpU5IYqh3y3j/wOFfEeH4mVkXLOX5zlmYq+oL+LCZtlYnt4bfS4tYxneP8Ajhi2Y+Fas21J4MDcPADiSBy6Vd7i73YjG+I2IZWyMoXKoUCQSeHHlxrHGaDWjfCRvJe/nX8jSz6KY/2NbRpFVGEvHz3OJLnTsDAA9qs7J8tVux7f7MZgfMCIiOJnQzrI17Vy5LdJFyeuNDMFlFWdXI19O3Sm8RiHUhQv/UkIxkA8ge1V73VW6Auq8YkDX0bjH61PvbYRzlYF+ZJIIBHIkHynpUFOVNWDo9XcE0qzjzLdyuIHJJU/3q4wr/tE/wA35GqvEbTV1tAFiSQfNGYKAdGKmGiYB41Kt3fOnqfyNdWNJdCv9dlzdaaz7fNz/ilPGFUHsDINGzuYrLNu3zcv3jJnMQI7CAK78cdnJNkpdTI+Yf8AkB+sfWpGOt5rJI/DDDqpGv0Imq/DXQbQZjEASe/D6zU/C4ljoVADCPMTmIPMgaD6zXano5X2R9n7QAYSdPzBqwI1IGpRyPsCPzBoOw27N0kgKxAnTMBI1iJMnSifZTBgZMNlUkczk8hjrplrGHjtNWk3H/mLHUf7NQMJic0lOLHSf/kewqHvjg2e2joi5Qw8RuDGSAvsDEzT2zLyJ5Jk824zHPTUCtaQabA7f/ZZsYnOCWS6AQTyIVQy/r6Ghlb9aL8RbJu4ZGtw+R5f94AKQDHQczWaA15+SuWjthfHZKxFwFRFMDEGQJ/30ryGpuNaQZssLLAKNaPd0sOEtL1fzH34fQVnHiaUbbM3psC2oLZSFAIPKBH0qcysGr2Fu2ccIVZ0+Y+iiapsPcnU8W1+v9qG94d6lKsts5mYQWHBR0Feth7bD2iGnMiiepA5ifSk4uhcsr0GWOQZgB+HjHXkPpUW/cy8eA1qPg8cuWc0k/7mmb93OwQfiIH+/alonOTnIkbPQzJjXWjTZ7ALPb+9VmB2Uh11HvXnebaQwmFdwZIEAHmW0HCt7NLDJAViNuZr9y5xzO0mJPT7URbL2n4VpyNRYtqBP4rtxgJ9lI+9Z3sVwxAnXU+vOi/D4xGsMoJm5dDMvEBVGhzcDr+VXlC6ofHPimgwxFx7qPbCoTaFk+YSPMrEk9CeFV64h1AQuBl4rkAHpzI05g1JwT+a6VMrcKQSPMBbTLry1qi3is3LM4jxStp3ywgnIYGp7MQffSrYoJRtollnyloLdmYx1AyuzL+65zj0BOooy2PtIXUngynK681PL1BEEGsk2Lt0ER4oP8yMPvR7u/tHI0GMrxPryPprTTivQkWwsmlXnNSqJSzrGhL4jCdmYsf/AMp+jKaJyxigLfrerDthr+HV87uhTygsgMiZb2PCiAw/ZOzTiL6W9QGOpHIDUn6Vruw8Nbst4dtcigLpz56k8Se9ZlsJ1s4kM7FFyuJI4EgheHImNa0TZGJUvmFxXDaBgZ+XlPXWuXK5c0vR04aDW2/koZ2MXuKSDl8NmBLEmBHAHhoIq48ckcdKqcHhrlnxFWArHMD66R3Pakl0UaJ98gDy2ldhxYlhEkAHXULrwEU0+yhaAVYkBdVLE+I7RqJ+XqTPGveDseOpdzrwJk8ipAPLlz6GuWB4dx7bHzAk9iGgx7cQeGlc96trQpE2NcEtdKeG2c27igyudCQSnY8Y5UVYfEqWQ9D+hoQ2Le8QkwdHcgEzDMfO2mgJP2okOmUdx9ta64XaDJfEuVuypJ6TWZY+03iXCuoZp01g860gqGQKeBGtYLv/AG1s4q5ass6qI0zHLrx+9d2OXE4ZRsISxyhToFYtPQRqf71P2ftgTBIIYRJOo6R0EVlVq84YEEyOZP8AXiKs/wDitzLBy+sfpVVm1RN4zVTj7TkLmQxoBK5tOms0rWMCiFERMRPqe9ZF/iyTxJPpH5Cpq7evrwuv/qJ9tabzL2geMJN4dqM9xvMcqwuWdAOcj1qPYkgQYgiDxEnkTy1oWxW0z5iynM3B8xjuSI1NEWA25bTDpcK5lnJdUNl/aESjRxjQzFcORNu/s7sclVfQdYfd8+Czkk3FQ+ZWkkgE/Lwb051iuMxJe4zMACSSQq5QDzgDh6UZ4nedrqAg9NFkAe3UVE2zg0vubl0G0CvzqMyiBxZRrqdJ71uS0qoDhJ7uwVVqanWlTlvDM0ZVZpMaAnX2pyJ5Z+leaNtkfC29dQPduJZB5HzMP5hOlWx+DmhP+JBA6Bf/ALUjkkOoNmZEUV7t7Pi0SwHnMjrHD+tFY+E2GFtX8e4WDEOhCgCDp7fnNTW3SX/uHtGUadO9LKaD4pMGG2dltlkcSD8hmY7f+qlbuWGe4Wb8Igc9T/aiO1ura/FmPqx/SpWF2RbtHyQBx4z+dTcimPE07ZYYcZVrOPiPtjxT4a6qhj1bn9OFGO39sC1bhT5m0HbvQNsjZr38VbRE8RySQOQ01c9hxk0YLYc0/wCKKK1sq+kShlhwHH3HKrnCXLqEZ7TjTjlbL6yBFbfu5uPZw4D3ALt06lj8o/lH6miu06gRAA9K6FKjmaML2dji0QZHrVpaIcNbu623ENy06juDBHcVqm092sNiFOe0s/vqArjuCP1ms03g3cv4RzK+LbPy3BoSOQI4Bh058qvGSeiTiCmBxHg3GtXpOUkBxOo5E8uFGeCveUagjkRWfptcveuGCNR5T6Rz56UU7IxIIgflBFHswdW95nAA0MACa5Q4LlKp8UNZWb8fFMA3LOHGa2JR3HFyeKqeQ/OhTbWAuWkRmQ2c6ZlBAPpMcO/qKb+H+xFxGPtq4DW7Azv0L8RPUFoHoK0TfPA+NhCIk28ze2sj3GtSKmR4q3nSY8wHL7gdjxq0+HuGvM13KrG0AMzclf8ABE8SeEdCaixCKehKn2NaNuTaX/h6oombtxmA0BM6F2/CoHvSZXUXQcfY5hNo5SFcZW78D6HnVoGDVGt4eUMgNAPHWcxEesila2ciLKuy8gJkT0IP6GuCOa+zss94TBrbDqxYq+uhIYHpodV7GoFmy3iOYnMFjWYGoIntofept9XCyQIPMaj+3vXcNx1gdJ4E9Kd44zQaXYzsDZzWg3iaszsx9zpw7VX72byXcPdtMiHIsliR5XHAoDyIGtXH+JRDDAoSeDTl9VPAg+tX2z7Ft8OQYuKxIIeCr5uAGmnQVeOmTydET/mWwmFXEvcC2iAZP/xgcTOkVgO39qf4nE3LomLjkieOXl9oou+JW7NzCW7aKzHCZ2e0JkKWiVP8SkR6e9Z5bbWulOzkZKV9Sa4bs1HDU5a1k8KIBxbmv6VJWojNTtq5ofSijM97QugqR0Ij6TVbNO331jv+gFNUrMSsFjmtzGoPI8P/AHV+m2Q1vOAoc5rbKdQUZfmjt1obSnbIkjmaHFDKTWi52dgrQuqzqCOh1WeRPaiO9vKy+S2QvCDCgD0qkRMoH3PM9gK8XXj8PtpNBz9IKh7Ze4PfS9baGvFh0IkfaiTB742XhHIzkfiAhv09qzG40NqPvoKcssGB6xI7dKym0FxTNgtPb1I8pYawdCO4Ohqo2phLgkoAR/CSp+h0+9U2wds5rQV/mXjVt/ipiDw71bhGauiXOUHSZSXdpYlDorj1g0028eI/HbX1kH7UQ3b09fsfzoe2nBY5Tw7CQf6UHhiHzzKvFvmBuMXbXWfKPT0rXvhruoMNhxcdYvXwGedSqcUtj21Pc9qzDY+DOIxNi0VgFxm/iA8zE+wivoAjIneIqbikZb2elOk11GkVxhlQD3pvDPofU1jEqzcg14uYZLtnw7gzI4II7SYjoRyNM4m5lB/3rUpNEXtH5VjHzVt3ZrYbaV+xmByOVBJiRoVP+kirHAY+DoQY461N+L+yFXaL3s8tdywo0yhbaqSTzk8IoSsPGg/uarGQrQbjbQpULz3NKmsHELfhPgAmGuXuLXLg83UKhzAc+LH6VebzXD4FxVMM2UA9tA39PevO6WH8HAYZTzthj2Lyf1FM7cM226jh6Kc5P109q5yqM5xKxnGgnKw9x/ajX4d3j/h7yMPKXVk80ScoD6c40+tBW1bUiy0ghkYEjnD8qsd1tt+ALzFgAtlnUMJUuOC9s0/akyW4Uho0ns06yuQEExrPczpp0PKncDaDtOXRdNQDl6ADmPvQ/u1tC7fwYuXsqu0lSVClknymBoOY9BVzsxypkGAQSNdNNJPvXnuoyUWWW1ZOxt8BWHiZSVMLAOkeUCeXcc6GFx5RQGhiQCUYgC4h5qx0DDoascYxMFgZ4KJM/TkJ1qDtbYgyg8GJnL3jWR07UVkfJ6GjpENMSD/07twDUC265tTwAbUETpr9aLd3FZMNkfQzJHCPppxql8S2FCA6rrHAHsehq92fbGTUKCQCQOUnSeZPaqeS5UgSein+I2JFzCXLVwEgIGBjQkGZB5EaVgd+2s+WY7jnzr6L3hw1t8JiGeT+wvcOMQYI+1YRvRgls4iLYi26W7iejop/Oa64J7OeVFMyxTlo6VxiToNe1XmyNysXfHkssqn8T+Rf/LU+wql0LV9FNNOTCep/KtBwPwgPG9iAO1tZ+7f0qyb4V4TLBu3p6yn5ZaHkQ/jkzIWM1ytEx3wdvcbF1HXkHlG+0iqHG/DjHWvmsyDwIdCD6azWT5dCyi49g0DUrB3DnBiT078qscTuZjLfz4e5wkgDMRw+YDVeI409hd1MYmW8cNcyAgksIB1jmfamp0KmrH7OdpmRAzHsvI05cwwPPlRvb2QgN9DbNvx7KqmkqoA4SOGtQt49y7jm5ctCQ1tSoHEMvFfeoKR1OAGPhxw4jtXjDrlLE9NPWoS4h0LAggiQQeI61Kv4tgBmUiRoSCJ9OtMSLvYdoN4kfObXiJHW2fMvupqXhtvIw+Ye9RNxLZDtcn5AVH+Yift+dVO82zxYxDqIyN50P8LGY9jIroi3GNkZJOQSX9sqBx+4qlxW1VJ4j61RATSuWhy51nksKgaR8JFFzGXHMHw0UD1dwJ+g+9bRfOa5HTT+tfOHwy282FxqjjbvMtp+xLeRvZvzNfRuGaXc9GIqd2GtHrFtrFRcG/mI707dbzGo2CbzD/fWgwro9bRvS8dIqXtDFm1Ye4oDFFzRMSBx15aVU3X/AGzetd3mecDeUExlGbX8MgsvoRIPasZmHb/7bOJ2jdfQBQtsRqPIBP3NVNk61Xi9mYt1JP1OlT8AMzdBVEIy0WyYpVN/4VieVhiOWq8OXOu0vIajQL18W7VtCYhVUTz8ogdzxqFiwQp7DjyA4x3PP3qq+ImEuXPBS3q+oEGMh8pzGDpoKG7myMaljKb+kEeFnYkyTImOfrzpBiXtV1NsNIMi+FMTrNoiI4aTQ/hGtw63TCMpGkTMgiAePpUsh1w9hNAyeOSCx0BKAieZjlUHD7Fe8oYIxQT5o0mQImiD2bfsHFI+FttbCwUEB04hRlgdCIjLTWLeASo5E+kig7cfbaWMPcw+IYqUvll180Oo5jkavcVte0bNwq6EKhzQ0wSNFJ5nWa48luTSKrStkzZiQ06a9ZJPqTxB7RVntULcQEHVSNdFMn+I6e9QN17wWwJOpBbvAHPoPzqbj8WCFUMA5giflJg6EdDTQiuBnfIrsRgYVGZFTTTLBEjh5pOZuZmouB2lluKBorEwCDBJ0metdxd1XUeChQgE3FHAHhKj0qJiNoAKFJOkAacxzntXM+L9lVZbPjvPmeHGUoynQMsQyn1FB2I+Gpv3ras5WzbTKDxuMklkToCoME9qLcEovW1fQQTm9ufvU98SlqMxAZvlE6seQA5mq4OStsDimRLey8JgLOYW7dsKNWgT7sdSTQ9id/bROlxAOpYTVJ8XNvSLeHB1nO47fhB95NZoErqULElk4uka/wD852v+8h/zV4/5tskibyKPWsjLU5ifw+lHxoHmZv2yN5sMVhcRbb/MKib37TBFkq2mYzB/lNYMDU3Z20TbcSSV5idIquH4TUiOV+SDibNvFjR4vlMG5ZYHr5TmX7A1X29pBsPYRyfDF8Z+egJYfeKo7G1mzIZVzbGksBntkaqe4HP+lebGLBtEawt1H75ZysPoRXZL9OP0c0V8+X2aFtC2mIFs2nKxqrKOR4ghhqIqalrIkElvWP0oc2JaUDwxcYMsshDSMp4Ag8RyqTf25k0uQD6j7V5UlTo9SLtWQ8Vurau3munS43oATw56cKHd9MOuW1hbIVrgaWYcFVQQJPAEzr6Ve3doG5OkLx151XYK3bxGJUFglpOOoGbXgJ4kn7Cq4cfJ76RPNPjGl2yr2GngN4TAg6hgeMnie/Koe/eHItoT+BoB/hb+4+9aNtHdtMTfaWNu7km2ywVuLr5WXjI4T2oQ25hmdDZuiCeBGsREH0NdbjqjiUrdmbLer14pNNX7RVip4gkfSkjVzlrLnY1yb1qBqbtv65xX1BYIUE9ST9TNfLm79stibKDibqAe7Cvp660eXpQCxq6/E9jTODaPoKWKaEY9jVffOg48eXYUGwods3P25nmwH10r3vgv/wCBjANP2F37CojiWb0H5U5vPih/w3EsTocPcn1yx+daJmfNtozAFFO6OCz4hARIEsfb+8UN2BEARyo43Gs+GzXnAOhUCSBrEn20HvTt0hErYaRSr2Np2v3D/rH9KVTKV/QK3NssQGCQIPDViSDrr7fSmMPau3oZiQukyIAPAa1M2FZFwqjccs9iQBx14a0VYvDLaQseA/d0P9KEYtjyko9Axgt1rZhnJuwG0BhVBbWTpz010p91tMmTDYZXHAusrbX+U6G4e40mmL+La+yoQMknyScvqY1Zucmpm7c4nFrh0JWAXe43zZV+YIBoGbh0HGqUSX2d2TuFevAuCltV5uD5jzAj6TTeJ3ZxFq3eTJmW6yEMgzRlBB7kEVqF5goCKMqqAAPSnEsQO5oQTj0wzkp6kjFsDjcRhmZVJdGGUqxAgcwJ8wqy2ntNrmUxlg9ZnTStNxuy7VzS5bV+5An68ao8buLZYfsybZ/1D76/eoyw2Wjkj7BbZ23BbQrlDfNrMHXlwrhx4KBcimBAmSBzJgRJPrULeLAvg3UPkYNMFZn3BH61XDamkAGpeNe0UtdhLsvHtCozAwxYgKEBAHlEDpXbNt3xH+JuoZRCbM8pgEAdQOfemtzLSYlr1twcwthlbTQTDe5kUR7M2LeHiLauq3htol1ZWIEQwOYH0FU4tKwc10Z7tLczCXrz3L20HdmaTksEgH92SRw4RT2G+F+FZlFrEPclSSHXIRBAEqDm1149Kk7X2vcs3XF9VZkP7S4h8xJ1VbeZYRQNJ1NS9lYNb9tbtseCX82YFnumOEux+ulZzdCKCsFMfuVYS81q4/hMokZJYNOoEctJrmH3Ht3Jyi++QScsGBPGI4TRzg71m+Thboe4wf5yAC0gkMSDIYERpyirXYW6lzC3/EF6VAIyxBYHkTzjjPatGbeguMfoytt0LHLxPcj+lM3t07Y4Zvc/2rRfiXbW2bNxBla5mDQBrlywT31oIuY9oOtPbTFSi1dAxtjZC2wGQmODDp09qibLxTLcVQxCsQpHIgkA1a38QTIPA8ar8HswteVQRqR/WqJkpR+g+xex2s3Glv2RlCRII0JXhw15iqwYbw3OcFpUEEGZB1DA86t7VhxfGHuNmV21j+UkEEjSpdzFjDL4FweKsSh0kKT8p9DPA12yim6auzlUmtrVFVYuG4QhcW0/EzcY6DqavcLsDD3ZWzcJYCeMgdzprP2qTg9i4a6khGnXUkg8Ox4V52dsNUxGdGZVWZEydIHPkedblGOo2jVKW5bPOAxtyzcW24Jay2ZDqdDxE/unlVlvVgFZBcSMwYxrxtv5gD6Nm19qYv74oj5UtktwkkD8pNVe0d42YhgiCZVhrqIzATy8000lKSuqEjxi6sz3fHZ4t3VI/EPyqgBoj2psq/fzXrjpIHATAA5DTShquGzrf9BFuIubaGGHS6pPoup/Kvo21ckT1NfPHw2tztC12Dn6Ka3vZ14m36NFAI/jG8jelQHPyDuxPsIH3p/H38tt2PISY7a1X4fE5rrLyRE+r+f8tKVsZIlIOJ6mqjeu4x2djbY4eHmHbVZFXeXSqXeRM2ExI62iD6cf0rGMENtkOsj8vajHYOKz2VEgMM0jgMoIhh0YE69QaosRhiAYII6Hh/au4fDN4ZNsgK06NxHIgHvWuwpUFwxeH/7if64pUEkOP3Pp/alScSvM/9k="/>
          <p:cNvSpPr>
            <a:spLocks noChangeAspect="1" noChangeArrowheads="1"/>
          </p:cNvSpPr>
          <p:nvPr/>
        </p:nvSpPr>
        <p:spPr bwMode="auto">
          <a:xfrm>
            <a:off x="63500" y="-611188"/>
            <a:ext cx="2114550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Increase flow, meaning, </a:t>
            </a:r>
          </a:p>
          <a:p>
            <a:pPr algn="ctr"/>
            <a:r>
              <a:rPr lang="en-US" sz="3200" dirty="0" smtClean="0">
                <a:latin typeface="Arial Black" pitchFamily="34" charset="0"/>
              </a:rPr>
              <a:t>and engagement.....around</a:t>
            </a:r>
          </a:p>
          <a:p>
            <a:pPr algn="ctr"/>
            <a:r>
              <a:rPr lang="en-US" sz="3200" dirty="0" smtClean="0">
                <a:latin typeface="Arial Black" pitchFamily="34" charset="0"/>
              </a:rPr>
              <a:t>“units of analysis”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AutoShape 10" descr="data:image/jpg;base64,/9j/4AAQSkZJRgABAQAAAQABAAD/2wCEAAkGBhQSERUUExQVFBUVFxgYGBgYFxgXGBgaGBcVFxgYGxwXHCYeGBwjGRcXHy8gJCcpLCwsFR4xNTAqNSYrLCkBCQoKDgwOGg8PGiwkHx8sLCwsKSwsLCwsLCwsKSwsLCwsLCksLCwpKSksKSksKSkpLCwsLCwsLCwsLCwsKSwpLP/AABEIAK4BIgMBIgACEQEDEQH/xAAcAAABBQEBAQAAAAAAAAAAAAAGAAMEBQcBAgj/xABBEAACAQIDBgQEAwYEBgIDAAABAhEAAwQSIQUGMUFRYRMicYEHMpGhQrHBI1JictHhFIKS8BUWM1Oi8bLSJENj/8QAGQEAAwEBAQAAAAAAAAAAAAAAAQIDAAQF/8QAJBEAAgICAgICAgMAAAAAAAAAAAECEQMhEjETQSJRBDJCYXH/2gAMAwEAAhEDEQA/ANUpUqVYwqVKlWMKu0qVAYQE17CUkFOUQNnK7SpVgCpUq9DWsY4DTiiuKK9Vg2dpUq6FrAEBTd0U+q01eGtCwjNcNejXmiZipUqVLQBUstKu0yMcilFdpVjHKVdpVjAD8U8S4tC2Ln/UOiAlYHNmg+boBWI7VwRtLIJ1MTWtfFC6RiVzeUMqhCeDRqYPqaBN5MI2UaGBq2n3qTezqjFcL9g5svad1WGRmUjgwJBB7HlX0J8Od6GxmGIuENetEK508wI8rR14g9xWHbP2Q3hO+gZQWyfiYcSVHOBr7Ud/A64XxOIYDyiyob1LjL78aZMjJP2bGBXrJXBTgphOjgWkFr1SrUAVKlSomIFKlSrGFSpUqKMKuiuVx3ABJIAAJJOgAGpJ7RR0YdSvdY5vb8XbpZkwf7O2NPEIBuP/ABCdEXpzoQwnxIx6XM4xN1iOTNmU9ip0NI5DcWfSdKsx+HvxZbFXRh8Uiq7GFddBPEKy9+RFadRQGqFFPRTQp6iwCpUqVAwhTqjpQ7vbvdawGHa9cBaDlRBxdzwUdO55CsN2h8RtoYm4Xa89sTpbtMUVRyAjU+poMKPpUU1c4msO2B8UcbY0uMLyDit0yR2DcR9613d/eK3jbIu29J0ZTEqehjj61jUTq8mvRFeawWKlSpURRUqVcrGO0qVKsYVKKVQNsbaTDJmbVuSjif6CsEAvi4xZ7SupFsA5SZh2bViD1UACKoNiYNbqm2xOUxz5dAelO7572PjEyMAttWzAAcDwnrMae9DuA2mlmM1zLPBQMzcdKjJbOrHJVQePu+r4nzMMvhwgHGFEajlqePavXwhtLYvbQw0DPbuW2zDgVykBfYz9arbW8FpLoxEgqAqwCSSCJ1B51K+E9s5cViWmbtyJPPLJ/WhDs2aqNVWnKDdk7ecAS+dFBzM2kwePYchRThMaLgkaaTFWRysk0qVKiAVKlSrGIFKlSrGFSpUqxhUDfFneDwMKLKnz4gkHqLaxm+pIX60c1gHxL27/AInaFyDKWv2a/wCT5vq+Y/SgxorZQ3LcjSq+9h8uo161OsIzkW0jM2gkwO5JoiwHwyxES121HYk/eKS0USbBbZd9rV1binUQR6qZFfUuy8cL9m1dXhcRXH+YT+dYbj9wBZwdwqxe6oLTyAAkgewrSfhBjTc2Rh54oXT2ViR9jTQdizjQZinqaWnadkxVxuFdpMNKBjD/AIyYp7uLSx+C0iuByLXJlvoAKCtm2wGEietFnxWvKcaWRswKJOukiRoefAVQW7ZCqR5iyzAHIcyf0oS12PFN9BRh9l2WVHYQDo0axRp8PVSzdu2kaQwDD1H5aVmeBu3IMyR+6OPDWiz4fY5lxitdhUZSiL+6zfiY8yYy+9Sv5F+PwNXY15pGuCqnMxUq41eVehZhyuUq5WsB2q7bO2lw6rMFnOVF6n+lWAag7f3ytaujVlS5C99Dm+kj1oN6HhG3RRbe2piMSGUuUC6wvlAM6TGvrVfs3Z11b37RmdSdQxJMMJ0J6EHSrPCWzftlgCpPUETPrTuwsXnYJdGV7TBSf31B8rffUcqjZ0tV0Ue0dgv47YdsreKrmxdXTNlUsbVwfvZRoe1UKxeseDctjxIPh3FXzB1jKrAcZiJHXWtTu4MFrZ522VlbmIMEf6SRQNtHZ+XF3RbbKHuXFtkjRbqmWQ+q6j3qkWRkV+zt1wijxmZWc6IFJiPmOYiCR0FE2DuPh7DW8yrbzZlhfOqgzLGYJMRHU1As37pAaFb8MrPlA+ZSDqpnjSxjNcZUjUnX05U1Ctt9kvY20PEuQwhAcxX94j5E/lESesUZbH2icttpDFg7E9eHDtJj2rK3xDInlMM91rYPqpH6mjvYmIDC666W7aiza9FiW9yKIrNCR5E16qLgbkop6gflUqmFFSpUqxiBSpChdsPtF77F7q2bClsotZCzfuTmUyOtYwUVykrSJ615utArGK/be0PCsXbn7iMw9QDH3r5na4RqdSSST7yfvW5fEba628I9snzXIEdpkzWGYhJyjqD+dLIpFaL/AHFwy3cWA3AIfqedaBhd3Ml+ReJH7oAU/wCYjQ/Ss63OGS/LHKCIn8q0exZvWxprGoeBqP4zw96lLs6YLRW73bOurh8Vca/KBCFTWZYhQDrHPpzov+DeGKbJtT+K5dYembL+hrI95d5TibjIjFrebM54C440UKP3QfrW97pbN/w+Bw1rmlpZ/mPmb7k1SGiGRplwDTrMAJJgDiaZqk3y2jkshAY8Q6/yj+9VS5OiDdIjbY3wYaYcD+dhM+g/U0FbS2xeJYNduHxAeLHgeK9AOXvTy4jWOB5dGH9RTWJUMCG42nVieqnn9PyrtjjSOdzbBreXBh/DYjQAr+oqvXFZEChQQPlPMDmKvtpYyyUe34i5mjJxPmB0kgQAeFDd/A3GIEZTmA964fyI/P8A07cEvh/hKw2LI8wP3rTPh5sRbitiroVmYjIuvlynRyJ48hpyrOMBsKGl3ORZJPDhwM0e7HxRw+VlJgQIn5gTz6yDRj+NLtgn+QmqRorPXnNQVY+K2CYwTcT+ZJH/AIk1cYTfHCXYyX7ZJ5E5T96mCi7Zq8k0wMUDqII7GfyroxFEzH81cptbtN4vHJaRnc5VQST0AogIu8e8CYOw119TwRRxduQ/rWYYjbdwuWvsM7HVyCYgTkUDQKs+9Vm829LY3FoCcqZ1W2vRSwE+p4mp+0rDC63lJymREiQTJ+8VCbs6scaC7djFC4s9R7ffhUXbF9VxAIAAUSGnhprI58hQ/Y3miVXyHg2uvr3EVYPNzy6agDXQRxFKUL23jmyF30ILe6iI9CDr70C2doePiL9smPHfPbbhlur/ANNu0/Kf5qJNs7OxK2mIUFQjaqczEsNdKztDMciOBp4HPMILO0mDE8Cx86xwYaN9xVxs++CwJ9fYGqS3iRd/bx5hAxCDj08YDodM3Q686ex9025VSCCNGHQ+lUJlVtbGQEUcFvM09cwyijvda+pw6oNIYz9orNb9wEwavth7V8BwWjK0DUwfUd6xjbdk3ZSOlWQoO2dvPZQA+cq0CQpaCTAMDWJ6Ci4NWv6A012OUq85qVGxaIVeX4GvVN3Tp7GiY9xBI6E1FxV0AE06bvzev5gGqrat7QDqfyrPSsKVuge3q2OL9okiSDn7nKDAHvFYhrOVhDJIj0Oo+lfRnFYoe2huThbt0sbYzMJJBgz1qF12dDAbdbZmdSWEiP705vWXt2WXxLgtkQVk6/w+laJgdi27KBEWAojv/wC6q95d0GxSKqOqa6yCZHtW9jt6oyHYicomGH1mvpnYmKzWkGp8ggnQ9x7Vl+w9w7eFuobjeIc0mNBm5ADieVaZgdHQDuPtNGM7eiUlotWaKA9+MWTiAvIW1/8AIsf0o3uHWgbfMA4lQedqPcMSD9668X7HLPoHrEGQdR+JeYjg69x0p4GGOaCPDKt0YTIPuppjDnWG0KnRhxU9e4r1tJTlCwAzOq6cACfNHaNR6mu9HMxjAbJt3bGV1Bgss9gTHvFdOz/DuLJz5bcLAgyTGZv4o5ip+x7f7Nh1Jb7/ANKdZAXt92UH0Gn60rintmTfoYTAqkrxGime4NN4RyPCt8SrQfRDoTRlYs2bSM+q5g4JaCzESo9B2H1oRwT6yeQE9zxpYT5dDSjx7Mz2tKYi8vS4+n+Yx9qjC+an74qFxt4DmVPuUWfvVSGrz5KpNHfF3FMscLte4hlXZSOEMRR3sP4qMqhcQuaP/wBgMGP4uRPesxvXIFWWzdpW7WZ3si+MhCgsQFbTzGB5uYg0uw0vZsa7+WyuZEdl6jLFBG9++9zFRbQMFnS2upZuUx8x7cBQ/b30xBSFKWk4BEQAAe/Goex9lNiL/wAzDmzA/KO0czwFLv2NUf4hhutuO6ut7EaOJK2uOXoznkegFXm8+8HgqttQrOwPHXKv7x79KsMKVsWJ/Cq8zJ7anif60EYq21y81xiZYCR06D6VPthk3GJXLh2Ygk6yD9+dF+AYLbYTzMegEj76VTLbgzHMf2qUg5mg3Y0ahG5BLhdruygfhBHv6e1VG9e6YYHE4caHW4g5H99R+Y96atY6DHSizYmJ0H3/AN86KdHJLI27Mot3WRs6kq4+Vhz7H/frXi9ig+jQp7cPboO3D0qXttCuMvWhbUhbhCnMRpxEgac6nbM3Za6AYRVmJGs+5HGqtpDxi5dFBYtFngEt2/FHbrRXsrd7OwZgcqk5RzHr3q8wOEsYFGF0DwLsCcoNxbh+WOcNwidDB601bx73GyWRPTUdeLH+lI230XglHsudmJlu21E/MoHPnR/NCe7eBWzcOc5rhHzMIjsnKO/GihHp4RpEskuT0O0q5mpU5IYqh3y3j/wOFfEeH4mVkXLOX5zlmYq+oL+LCZtlYnt4bfS4tYxneP8Ajhi2Y+Fas21J4MDcPADiSBy6Vd7i73YjG+I2IZWyMoXKoUCQSeHHlxrHGaDWjfCRvJe/nX8jSz6KY/2NbRpFVGEvHz3OJLnTsDAA9qs7J8tVux7f7MZgfMCIiOJnQzrI17Vy5LdJFyeuNDMFlFWdXI19O3Sm8RiHUhQv/UkIxkA8ge1V73VW6Auq8YkDX0bjH61PvbYRzlYF+ZJIIBHIkHynpUFOVNWDo9XcE0qzjzLdyuIHJJU/3q4wr/tE/wA35GqvEbTV1tAFiSQfNGYKAdGKmGiYB41Kt3fOnqfyNdWNJdCv9dlzdaaz7fNz/ilPGFUHsDINGzuYrLNu3zcv3jJnMQI7CAK78cdnJNkpdTI+Yf8AkB+sfWpGOt5rJI/DDDqpGv0Imq/DXQbQZjEASe/D6zU/C4ljoVADCPMTmIPMgaD6zXano5X2R9n7QAYSdPzBqwI1IGpRyPsCPzBoOw27N0kgKxAnTMBI1iJMnSifZTBgZMNlUkczk8hjrplrGHjtNWk3H/mLHUf7NQMJic0lOLHSf/kewqHvjg2e2joi5Qw8RuDGSAvsDEzT2zLyJ5Jk824zHPTUCtaQabA7f/ZZsYnOCWS6AQTyIVQy/r6Ghlb9aL8RbJu4ZGtw+R5f94AKQDHQczWaA15+SuWjthfHZKxFwFRFMDEGQJ/30ryGpuNaQZssLLAKNaPd0sOEtL1fzH34fQVnHiaUbbM3psC2oLZSFAIPKBH0qcysGr2Fu2ccIVZ0+Y+iiapsPcnU8W1+v9qG94d6lKsts5mYQWHBR0Feth7bD2iGnMiiepA5ifSk4uhcsr0GWOQZgB+HjHXkPpUW/cy8eA1qPg8cuWc0k/7mmb93OwQfiIH+/alonOTnIkbPQzJjXWjTZ7ALPb+9VmB2Uh11HvXnebaQwmFdwZIEAHmW0HCt7NLDJAViNuZr9y5xzO0mJPT7URbL2n4VpyNRYtqBP4rtxgJ9lI+9Z3sVwxAnXU+vOi/D4xGsMoJm5dDMvEBVGhzcDr+VXlC6ofHPimgwxFx7qPbCoTaFk+YSPMrEk9CeFV64h1AQuBl4rkAHpzI05g1JwT+a6VMrcKQSPMBbTLry1qi3is3LM4jxStp3ywgnIYGp7MQffSrYoJRtollnyloLdmYx1AyuzL+65zj0BOooy2PtIXUngynK681PL1BEEGsk2Lt0ER4oP8yMPvR7u/tHI0GMrxPryPprTTivQkWwsmlXnNSqJSzrGhL4jCdmYsf/AMp+jKaJyxigLfrerDthr+HV87uhTygsgMiZb2PCiAw/ZOzTiL6W9QGOpHIDUn6Vruw8Nbst4dtcigLpz56k8Se9ZlsJ1s4kM7FFyuJI4EgheHImNa0TZGJUvmFxXDaBgZ+XlPXWuXK5c0vR04aDW2/koZ2MXuKSDl8NmBLEmBHAHhoIq48ckcdKqcHhrlnxFWArHMD66R3Pakl0UaJ98gDy2ldhxYlhEkAHXULrwEU0+yhaAVYkBdVLE+I7RqJ+XqTPGveDseOpdzrwJk8ipAPLlz6GuWB4dx7bHzAk9iGgx7cQeGlc96trQpE2NcEtdKeG2c27igyudCQSnY8Y5UVYfEqWQ9D+hoQ2Le8QkwdHcgEzDMfO2mgJP2okOmUdx9ta64XaDJfEuVuypJ6TWZY+03iXCuoZp01g860gqGQKeBGtYLv/AG1s4q5ass6qI0zHLrx+9d2OXE4ZRsISxyhToFYtPQRqf71P2ftgTBIIYRJOo6R0EVlVq84YEEyOZP8AXiKs/wDitzLBy+sfpVVm1RN4zVTj7TkLmQxoBK5tOms0rWMCiFERMRPqe9ZF/iyTxJPpH5Cpq7evrwuv/qJ9tabzL2geMJN4dqM9xvMcqwuWdAOcj1qPYkgQYgiDxEnkTy1oWxW0z5iynM3B8xjuSI1NEWA25bTDpcK5lnJdUNl/aESjRxjQzFcORNu/s7sclVfQdYfd8+Czkk3FQ+ZWkkgE/Lwb051iuMxJe4zMACSSQq5QDzgDh6UZ4nedrqAg9NFkAe3UVE2zg0vubl0G0CvzqMyiBxZRrqdJ71uS0qoDhJ7uwVVqanWlTlvDM0ZVZpMaAnX2pyJ5Z+leaNtkfC29dQPduJZB5HzMP5hOlWx+DmhP+JBA6Bf/ALUjkkOoNmZEUV7t7Pi0SwHnMjrHD+tFY+E2GFtX8e4WDEOhCgCDp7fnNTW3SX/uHtGUadO9LKaD4pMGG2dltlkcSD8hmY7f+qlbuWGe4Wb8Igc9T/aiO1ura/FmPqx/SpWF2RbtHyQBx4z+dTcimPE07ZYYcZVrOPiPtjxT4a6qhj1bn9OFGO39sC1bhT5m0HbvQNsjZr38VbRE8RySQOQ01c9hxk0YLYc0/wCKKK1sq+kShlhwHH3HKrnCXLqEZ7TjTjlbL6yBFbfu5uPZw4D3ALt06lj8o/lH6miu06gRAA9K6FKjmaML2dji0QZHrVpaIcNbu623ENy06juDBHcVqm092sNiFOe0s/vqArjuCP1ms03g3cv4RzK+LbPy3BoSOQI4Bh058qvGSeiTiCmBxHg3GtXpOUkBxOo5E8uFGeCveUagjkRWfptcveuGCNR5T6Rz56UU7IxIIgflBFHswdW95nAA0MACa5Q4LlKp8UNZWb8fFMA3LOHGa2JR3HFyeKqeQ/OhTbWAuWkRmQ2c6ZlBAPpMcO/qKb+H+xFxGPtq4DW7Azv0L8RPUFoHoK0TfPA+NhCIk28ze2sj3GtSKmR4q3nSY8wHL7gdjxq0+HuGvM13KrG0AMzclf8ABE8SeEdCaixCKehKn2NaNuTaX/h6oombtxmA0BM6F2/CoHvSZXUXQcfY5hNo5SFcZW78D6HnVoGDVGt4eUMgNAPHWcxEesila2ciLKuy8gJkT0IP6GuCOa+zss94TBrbDqxYq+uhIYHpodV7GoFmy3iOYnMFjWYGoIntofept9XCyQIPMaj+3vXcNx1gdJ4E9Kd44zQaXYzsDZzWg3iaszsx9zpw7VX72byXcPdtMiHIsliR5XHAoDyIGtXH+JRDDAoSeDTl9VPAg+tX2z7Ft8OQYuKxIIeCr5uAGmnQVeOmTydET/mWwmFXEvcC2iAZP/xgcTOkVgO39qf4nE3LomLjkieOXl9oou+JW7NzCW7aKzHCZ2e0JkKWiVP8SkR6e9Z5bbWulOzkZKV9Sa4bs1HDU5a1k8KIBxbmv6VJWojNTtq5ofSijM97QugqR0Ij6TVbNO331jv+gFNUrMSsFjmtzGoPI8P/AHV+m2Q1vOAoc5rbKdQUZfmjt1obSnbIkjmaHFDKTWi52dgrQuqzqCOh1WeRPaiO9vKy+S2QvCDCgD0qkRMoH3PM9gK8XXj8PtpNBz9IKh7Ze4PfS9baGvFh0IkfaiTB742XhHIzkfiAhv09qzG40NqPvoKcssGB6xI7dKym0FxTNgtPb1I8pYawdCO4Ohqo2phLgkoAR/CSp+h0+9U2wds5rQV/mXjVt/ipiDw71bhGauiXOUHSZSXdpYlDorj1g0028eI/HbX1kH7UQ3b09fsfzoe2nBY5Tw7CQf6UHhiHzzKvFvmBuMXbXWfKPT0rXvhruoMNhxcdYvXwGedSqcUtj21Pc9qzDY+DOIxNi0VgFxm/iA8zE+wivoAjIneIqbikZb2elOk11GkVxhlQD3pvDPofU1jEqzcg14uYZLtnw7gzI4II7SYjoRyNM4m5lB/3rUpNEXtH5VjHzVt3ZrYbaV+xmByOVBJiRoVP+kirHAY+DoQY461N+L+yFXaL3s8tdywo0yhbaqSTzk8IoSsPGg/uarGQrQbjbQpULz3NKmsHELfhPgAmGuXuLXLg83UKhzAc+LH6VebzXD4FxVMM2UA9tA39PevO6WH8HAYZTzthj2Lyf1FM7cM226jh6Kc5P109q5yqM5xKxnGgnKw9x/ajX4d3j/h7yMPKXVk80ScoD6c40+tBW1bUiy0ghkYEjnD8qsd1tt+ALzFgAtlnUMJUuOC9s0/akyW4Uho0ns06yuQEExrPczpp0PKncDaDtOXRdNQDl6ADmPvQ/u1tC7fwYuXsqu0lSVClknymBoOY9BVzsxypkGAQSNdNNJPvXnuoyUWWW1ZOxt8BWHiZSVMLAOkeUCeXcc6GFx5RQGhiQCUYgC4h5qx0DDoascYxMFgZ4KJM/TkJ1qDtbYgyg8GJnL3jWR07UVkfJ6GjpENMSD/07twDUC265tTwAbUETpr9aLd3FZMNkfQzJHCPppxql8S2FCA6rrHAHsehq92fbGTUKCQCQOUnSeZPaqeS5UgSein+I2JFzCXLVwEgIGBjQkGZB5EaVgd+2s+WY7jnzr6L3hw1t8JiGeT+wvcOMQYI+1YRvRgls4iLYi26W7iejop/Oa64J7OeVFMyxTlo6VxiToNe1XmyNysXfHkssqn8T+Rf/LU+wql0LV9FNNOTCep/KtBwPwgPG9iAO1tZ+7f0qyb4V4TLBu3p6yn5ZaHkQ/jkzIWM1ytEx3wdvcbF1HXkHlG+0iqHG/DjHWvmsyDwIdCD6azWT5dCyi49g0DUrB3DnBiT078qscTuZjLfz4e5wkgDMRw+YDVeI409hd1MYmW8cNcyAgksIB1jmfamp0KmrH7OdpmRAzHsvI05cwwPPlRvb2QgN9DbNvx7KqmkqoA4SOGtQt49y7jm5ctCQ1tSoHEMvFfeoKR1OAGPhxw4jtXjDrlLE9NPWoS4h0LAggiQQeI61Kv4tgBmUiRoSCJ9OtMSLvYdoN4kfObXiJHW2fMvupqXhtvIw+Ye9RNxLZDtcn5AVH+Yift+dVO82zxYxDqIyN50P8LGY9jIroi3GNkZJOQSX9sqBx+4qlxW1VJ4j61RATSuWhy51nksKgaR8JFFzGXHMHw0UD1dwJ+g+9bRfOa5HTT+tfOHwy282FxqjjbvMtp+xLeRvZvzNfRuGaXc9GIqd2GtHrFtrFRcG/mI707dbzGo2CbzD/fWgwro9bRvS8dIqXtDFm1Ye4oDFFzRMSBx15aVU3X/AGzetd3mecDeUExlGbX8MgsvoRIPasZmHb/7bOJ2jdfQBQtsRqPIBP3NVNk61Xi9mYt1JP1OlT8AMzdBVEIy0WyYpVN/4VieVhiOWq8OXOu0vIajQL18W7VtCYhVUTz8ogdzxqFiwQp7DjyA4x3PP3qq+ImEuXPBS3q+oEGMh8pzGDpoKG7myMaljKb+kEeFnYkyTImOfrzpBiXtV1NsNIMi+FMTrNoiI4aTQ/hGtw63TCMpGkTMgiAePpUsh1w9hNAyeOSCx0BKAieZjlUHD7Fe8oYIxQT5o0mQImiD2bfsHFI+FttbCwUEB04hRlgdCIjLTWLeASo5E+kig7cfbaWMPcw+IYqUvll180Oo5jkavcVte0bNwq6EKhzQ0wSNFJ5nWa48luTSKrStkzZiQ06a9ZJPqTxB7RVntULcQEHVSNdFMn+I6e9QN17wWwJOpBbvAHPoPzqbj8WCFUMA5giflJg6EdDTQiuBnfIrsRgYVGZFTTTLBEjh5pOZuZmouB2lluKBorEwCDBJ0metdxd1XUeChQgE3FHAHhKj0qJiNoAKFJOkAacxzntXM+L9lVZbPjvPmeHGUoynQMsQyn1FB2I+Gpv3ras5WzbTKDxuMklkToCoME9qLcEovW1fQQTm9ufvU98SlqMxAZvlE6seQA5mq4OStsDimRLey8JgLOYW7dsKNWgT7sdSTQ9id/bROlxAOpYTVJ8XNvSLeHB1nO47fhB95NZoErqULElk4uka/wD852v+8h/zV4/5tskibyKPWsjLU5ifw+lHxoHmZv2yN5sMVhcRbb/MKib37TBFkq2mYzB/lNYMDU3Z20TbcSSV5idIquH4TUiOV+SDibNvFjR4vlMG5ZYHr5TmX7A1X29pBsPYRyfDF8Z+egJYfeKo7G1mzIZVzbGksBntkaqe4HP+lebGLBtEawt1H75ZysPoRXZL9OP0c0V8+X2aFtC2mIFs2nKxqrKOR4ghhqIqalrIkElvWP0oc2JaUDwxcYMsshDSMp4Ag8RyqTf25k0uQD6j7V5UlTo9SLtWQ8Vurau3munS43oATw56cKHd9MOuW1hbIVrgaWYcFVQQJPAEzr6Ve3doG5OkLx151XYK3bxGJUFglpOOoGbXgJ4kn7Cq4cfJ76RPNPjGl2yr2GngN4TAg6hgeMnie/Koe/eHItoT+BoB/hb+4+9aNtHdtMTfaWNu7km2ywVuLr5WXjI4T2oQ25hmdDZuiCeBGsREH0NdbjqjiUrdmbLer14pNNX7RVip4gkfSkjVzlrLnY1yb1qBqbtv65xX1BYIUE9ST9TNfLm79stibKDibqAe7Cvp660eXpQCxq6/E9jTODaPoKWKaEY9jVffOg48eXYUGwods3P25nmwH10r3vgv/wCBjANP2F37CojiWb0H5U5vPih/w3EsTocPcn1yx+daJmfNtozAFFO6OCz4hARIEsfb+8UN2BEARyo43Gs+GzXnAOhUCSBrEn20HvTt0hErYaRSr2Np2v3D/rH9KVTKV/QK3NssQGCQIPDViSDrr7fSmMPau3oZiQukyIAPAa1M2FZFwqjccs9iQBx14a0VYvDLaQseA/d0P9KEYtjyko9Axgt1rZhnJuwG0BhVBbWTpz010p91tMmTDYZXHAusrbX+U6G4e40mmL+La+yoQMknyScvqY1Zucmpm7c4nFrh0JWAXe43zZV+YIBoGbh0HGqUSX2d2TuFevAuCltV5uD5jzAj6TTeJ3ZxFq3eTJmW6yEMgzRlBB7kEVqF5goCKMqqAAPSnEsQO5oQTj0wzkp6kjFsDjcRhmZVJdGGUqxAgcwJ8wqy2ntNrmUxlg9ZnTStNxuy7VzS5bV+5An68ao8buLZYfsybZ/1D76/eoyw2Wjkj7BbZ23BbQrlDfNrMHXlwrhx4KBcimBAmSBzJgRJPrULeLAvg3UPkYNMFZn3BH61XDamkAGpeNe0UtdhLsvHtCozAwxYgKEBAHlEDpXbNt3xH+JuoZRCbM8pgEAdQOfemtzLSYlr1twcwthlbTQTDe5kUR7M2LeHiLauq3htol1ZWIEQwOYH0FU4tKwc10Z7tLczCXrz3L20HdmaTksEgH92SRw4RT2G+F+FZlFrEPclSSHXIRBAEqDm1149Kk7X2vcs3XF9VZkP7S4h8xJ1VbeZYRQNJ1NS9lYNb9tbtseCX82YFnumOEux+ulZzdCKCsFMfuVYS81q4/hMokZJYNOoEctJrmH3Ht3Jyi++QScsGBPGI4TRzg71m+Thboe4wf5yAC0gkMSDIYERpyirXYW6lzC3/EF6VAIyxBYHkTzjjPatGbeguMfoytt0LHLxPcj+lM3t07Y4Zvc/2rRfiXbW2bNxBla5mDQBrlywT31oIuY9oOtPbTFSi1dAxtjZC2wGQmODDp09qibLxTLcVQxCsQpHIgkA1a38QTIPA8ar8HswteVQRqR/WqJkpR+g+xex2s3Glv2RlCRII0JXhw15iqwYbw3OcFpUEEGZB1DA86t7VhxfGHuNmV21j+UkEEjSpdzFjDL4FweKsSh0kKT8p9DPA12yim6auzlUmtrVFVYuG4QhcW0/EzcY6DqavcLsDD3ZWzcJYCeMgdzprP2qTg9i4a6khGnXUkg8Ox4V52dsNUxGdGZVWZEydIHPkedblGOo2jVKW5bPOAxtyzcW24Jay2ZDqdDxE/unlVlvVgFZBcSMwYxrxtv5gD6Nm19qYv74oj5UtktwkkD8pNVe0d42YhgiCZVhrqIzATy8000lKSuqEjxi6sz3fHZ4t3VI/EPyqgBoj2psq/fzXrjpIHATAA5DTShquGzrf9BFuIubaGGHS6pPoup/Kvo21ckT1NfPHw2tztC12Dn6Ka3vZ14m36NFAI/jG8jelQHPyDuxPsIH3p/H38tt2PISY7a1X4fE5rrLyRE+r+f8tKVsZIlIOJ6mqjeu4x2djbY4eHmHbVZFXeXSqXeRM2ExI62iD6cf0rGMENtkOsj8vajHYOKz2VEgMM0jgMoIhh0YE69QaosRhiAYII6Hh/au4fDN4ZNsgK06NxHIgHvWuwpUFwxeH/7if64pUEkOP3Pp/alScSvM/9k="/>
          <p:cNvSpPr>
            <a:spLocks noChangeAspect="1" noChangeArrowheads="1"/>
          </p:cNvSpPr>
          <p:nvPr/>
        </p:nvSpPr>
        <p:spPr bwMode="auto">
          <a:xfrm>
            <a:off x="63500" y="-801688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6" name="AutoShape 12" descr="data:image/jpg;base64,/9j/4AAQSkZJRgABAQAAAQABAAD/2wCEAAkGBhQSERUUExQVFBUVFxgYGBgYFxgXGBgaGBcVFxgYGxwXHCYeGBwjGRcXHy8gJCcpLCwsFR4xNTAqNSYrLCkBCQoKDgwOGg8PGiwkHx8sLCwsKSwsLCwsLCwsKSwsLCwsLCksLCwpKSksKSksKSkpLCwsLCwsLCwsLCwsKSwpLP/AABEIAK4BIgMBIgACEQEDEQH/xAAcAAABBQEBAQAAAAAAAAAAAAAGAAMEBQcBAgj/xABBEAACAQIDBgQEAwYEBgIDAAABAhEAAwQSIQUGMUFRYRMicYEHMpGhQrHBI1JictHhFIKS8BUWM1Oi8bLSJENj/8QAGQEAAwEBAQAAAAAAAAAAAAAAAQIDAAQF/8QAJBEAAgICAgICAgMAAAAAAAAAAAECEQMhEjETQSJRBDJCYXH/2gAMAwEAAhEDEQA/ANUpUqVYwqVKlWMKu0qVAYQE17CUkFOUQNnK7SpVgCpUq9DWsY4DTiiuKK9Vg2dpUq6FrAEBTd0U+q01eGtCwjNcNejXmiZipUqVLQBUstKu0yMcilFdpVjHKVdpVjAD8U8S4tC2Ln/UOiAlYHNmg+boBWI7VwRtLIJ1MTWtfFC6RiVzeUMqhCeDRqYPqaBN5MI2UaGBq2n3qTezqjFcL9g5svad1WGRmUjgwJBB7HlX0J8Od6GxmGIuENetEK508wI8rR14g9xWHbP2Q3hO+gZQWyfiYcSVHOBr7Ud/A64XxOIYDyiyob1LjL78aZMjJP2bGBXrJXBTgphOjgWkFr1SrUAVKlSomIFKlSrGFSpUqKMKuiuVx3ABJIAAJJOgAGpJ7RR0YdSvdY5vb8XbpZkwf7O2NPEIBuP/ABCdEXpzoQwnxIx6XM4xN1iOTNmU9ip0NI5DcWfSdKsx+HvxZbFXRh8Uiq7GFddBPEKy9+RFadRQGqFFPRTQp6iwCpUqVAwhTqjpQ7vbvdawGHa9cBaDlRBxdzwUdO55CsN2h8RtoYm4Xa89sTpbtMUVRyAjU+poMKPpUU1c4msO2B8UcbY0uMLyDit0yR2DcR9613d/eK3jbIu29J0ZTEqehjj61jUTq8mvRFeawWKlSpURRUqVcrGO0qVKsYVKKVQNsbaTDJmbVuSjif6CsEAvi4xZ7SupFsA5SZh2bViD1UACKoNiYNbqm2xOUxz5dAelO7572PjEyMAttWzAAcDwnrMae9DuA2mlmM1zLPBQMzcdKjJbOrHJVQePu+r4nzMMvhwgHGFEajlqePavXwhtLYvbQw0DPbuW2zDgVykBfYz9arbW8FpLoxEgqAqwCSSCJ1B51K+E9s5cViWmbtyJPPLJ/WhDs2aqNVWnKDdk7ecAS+dFBzM2kwePYchRThMaLgkaaTFWRysk0qVKiAVKlSrGIFKlSrGFSpUqxhUDfFneDwMKLKnz4gkHqLaxm+pIX60c1gHxL27/AInaFyDKWv2a/wCT5vq+Y/SgxorZQ3LcjSq+9h8uo161OsIzkW0jM2gkwO5JoiwHwyxES121HYk/eKS0USbBbZd9rV1binUQR6qZFfUuy8cL9m1dXhcRXH+YT+dYbj9wBZwdwqxe6oLTyAAkgewrSfhBjTc2Rh54oXT2ViR9jTQdizjQZinqaWnadkxVxuFdpMNKBjD/AIyYp7uLSx+C0iuByLXJlvoAKCtm2wGEietFnxWvKcaWRswKJOukiRoefAVQW7ZCqR5iyzAHIcyf0oS12PFN9BRh9l2WVHYQDo0axRp8PVSzdu2kaQwDD1H5aVmeBu3IMyR+6OPDWiz4fY5lxitdhUZSiL+6zfiY8yYy+9Sv5F+PwNXY15pGuCqnMxUq41eVehZhyuUq5WsB2q7bO2lw6rMFnOVF6n+lWAag7f3ytaujVlS5C99Dm+kj1oN6HhG3RRbe2piMSGUuUC6wvlAM6TGvrVfs3Z11b37RmdSdQxJMMJ0J6EHSrPCWzftlgCpPUETPrTuwsXnYJdGV7TBSf31B8rffUcqjZ0tV0Ue0dgv47YdsreKrmxdXTNlUsbVwfvZRoe1UKxeseDctjxIPh3FXzB1jKrAcZiJHXWtTu4MFrZ522VlbmIMEf6SRQNtHZ+XF3RbbKHuXFtkjRbqmWQ+q6j3qkWRkV+zt1wijxmZWc6IFJiPmOYiCR0FE2DuPh7DW8yrbzZlhfOqgzLGYJMRHU1As37pAaFb8MrPlA+ZSDqpnjSxjNcZUjUnX05U1Ctt9kvY20PEuQwhAcxX94j5E/lESesUZbH2icttpDFg7E9eHDtJj2rK3xDInlMM91rYPqpH6mjvYmIDC666W7aiza9FiW9yKIrNCR5E16qLgbkop6gflUqmFFSpUqxiBSpChdsPtF77F7q2bClsotZCzfuTmUyOtYwUVykrSJ615utArGK/be0PCsXbn7iMw9QDH3r5na4RqdSSST7yfvW5fEba628I9snzXIEdpkzWGYhJyjqD+dLIpFaL/AHFwy3cWA3AIfqedaBhd3Ml+ReJH7oAU/wCYjQ/Ss63OGS/LHKCIn8q0exZvWxprGoeBqP4zw96lLs6YLRW73bOurh8Vca/KBCFTWZYhQDrHPpzov+DeGKbJtT+K5dYembL+hrI95d5TibjIjFrebM54C440UKP3QfrW97pbN/w+Bw1rmlpZ/mPmb7k1SGiGRplwDTrMAJJgDiaZqk3y2jkshAY8Q6/yj+9VS5OiDdIjbY3wYaYcD+dhM+g/U0FbS2xeJYNduHxAeLHgeK9AOXvTy4jWOB5dGH9RTWJUMCG42nVieqnn9PyrtjjSOdzbBreXBh/DYjQAr+oqvXFZEChQQPlPMDmKvtpYyyUe34i5mjJxPmB0kgQAeFDd/A3GIEZTmA964fyI/P8A07cEvh/hKw2LI8wP3rTPh5sRbitiroVmYjIuvlynRyJ48hpyrOMBsKGl3ORZJPDhwM0e7HxRw+VlJgQIn5gTz6yDRj+NLtgn+QmqRorPXnNQVY+K2CYwTcT+ZJH/AIk1cYTfHCXYyX7ZJ5E5T96mCi7Zq8k0wMUDqII7GfyroxFEzH81cptbtN4vHJaRnc5VQST0AogIu8e8CYOw119TwRRxduQ/rWYYjbdwuWvsM7HVyCYgTkUDQKs+9Vm829LY3FoCcqZ1W2vRSwE+p4mp+0rDC63lJymREiQTJ+8VCbs6scaC7djFC4s9R7ffhUXbF9VxAIAAUSGnhprI58hQ/Y3miVXyHg2uvr3EVYPNzy6agDXQRxFKUL23jmyF30ILe6iI9CDr70C2doePiL9smPHfPbbhlur/ANNu0/Kf5qJNs7OxK2mIUFQjaqczEsNdKztDMciOBp4HPMILO0mDE8Cx86xwYaN9xVxs++CwJ9fYGqS3iRd/bx5hAxCDj08YDodM3Q686ex9025VSCCNGHQ+lUJlVtbGQEUcFvM09cwyijvda+pw6oNIYz9orNb9wEwavth7V8BwWjK0DUwfUd6xjbdk3ZSOlWQoO2dvPZQA+cq0CQpaCTAMDWJ6Ci4NWv6A012OUq85qVGxaIVeX4GvVN3Tp7GiY9xBI6E1FxV0AE06bvzev5gGqrat7QDqfyrPSsKVuge3q2OL9okiSDn7nKDAHvFYhrOVhDJIj0Oo+lfRnFYoe2huThbt0sbYzMJJBgz1qF12dDAbdbZmdSWEiP705vWXt2WXxLgtkQVk6/w+laJgdi27KBEWAojv/wC6q95d0GxSKqOqa6yCZHtW9jt6oyHYicomGH1mvpnYmKzWkGp8ggnQ9x7Vl+w9w7eFuobjeIc0mNBm5ADieVaZgdHQDuPtNGM7eiUlotWaKA9+MWTiAvIW1/8AIsf0o3uHWgbfMA4lQedqPcMSD9668X7HLPoHrEGQdR+JeYjg69x0p4GGOaCPDKt0YTIPuppjDnWG0KnRhxU9e4r1tJTlCwAzOq6cACfNHaNR6mu9HMxjAbJt3bGV1Bgss9gTHvFdOz/DuLJz5bcLAgyTGZv4o5ip+x7f7Nh1Jb7/ANKdZAXt92UH0Gn60rintmTfoYTAqkrxGime4NN4RyPCt8SrQfRDoTRlYs2bSM+q5g4JaCzESo9B2H1oRwT6yeQE9zxpYT5dDSjx7Mz2tKYi8vS4+n+Yx9qjC+an74qFxt4DmVPuUWfvVSGrz5KpNHfF3FMscLte4hlXZSOEMRR3sP4qMqhcQuaP/wBgMGP4uRPesxvXIFWWzdpW7WZ3si+MhCgsQFbTzGB5uYg0uw0vZsa7+WyuZEdl6jLFBG9++9zFRbQMFnS2upZuUx8x7cBQ/b30xBSFKWk4BEQAAe/Goex9lNiL/wAzDmzA/KO0czwFLv2NUf4hhutuO6ut7EaOJK2uOXoznkegFXm8+8HgqttQrOwPHXKv7x79KsMKVsWJ/Cq8zJ7anif60EYq21y81xiZYCR06D6VPthk3GJXLh2Ygk6yD9+dF+AYLbYTzMegEj76VTLbgzHMf2qUg5mg3Y0ahG5BLhdruygfhBHv6e1VG9e6YYHE4caHW4g5H99R+Y96atY6DHSizYmJ0H3/AN86KdHJLI27Mot3WRs6kq4+Vhz7H/frXi9ig+jQp7cPboO3D0qXttCuMvWhbUhbhCnMRpxEgac6nbM3Za6AYRVmJGs+5HGqtpDxi5dFBYtFngEt2/FHbrRXsrd7OwZgcqk5RzHr3q8wOEsYFGF0DwLsCcoNxbh+WOcNwidDB601bx73GyWRPTUdeLH+lI230XglHsudmJlu21E/MoHPnR/NCe7eBWzcOc5rhHzMIjsnKO/GihHp4RpEskuT0O0q5mpU5IYqh3y3j/wOFfEeH4mVkXLOX5zlmYq+oL+LCZtlYnt4bfS4tYxneP8Ajhi2Y+Fas21J4MDcPADiSBy6Vd7i73YjG+I2IZWyMoXKoUCQSeHHlxrHGaDWjfCRvJe/nX8jSz6KY/2NbRpFVGEvHz3OJLnTsDAA9qs7J8tVux7f7MZgfMCIiOJnQzrI17Vy5LdJFyeuNDMFlFWdXI19O3Sm8RiHUhQv/UkIxkA8ge1V73VW6Auq8YkDX0bjH61PvbYRzlYF+ZJIIBHIkHynpUFOVNWDo9XcE0qzjzLdyuIHJJU/3q4wr/tE/wA35GqvEbTV1tAFiSQfNGYKAdGKmGiYB41Kt3fOnqfyNdWNJdCv9dlzdaaz7fNz/ilPGFUHsDINGzuYrLNu3zcv3jJnMQI7CAK78cdnJNkpdTI+Yf8AkB+sfWpGOt5rJI/DDDqpGv0Imq/DXQbQZjEASe/D6zU/C4ljoVADCPMTmIPMgaD6zXano5X2R9n7QAYSdPzBqwI1IGpRyPsCPzBoOw27N0kgKxAnTMBI1iJMnSifZTBgZMNlUkczk8hjrplrGHjtNWk3H/mLHUf7NQMJic0lOLHSf/kewqHvjg2e2joi5Qw8RuDGSAvsDEzT2zLyJ5Jk824zHPTUCtaQabA7f/ZZsYnOCWS6AQTyIVQy/r6Ghlb9aL8RbJu4ZGtw+R5f94AKQDHQczWaA15+SuWjthfHZKxFwFRFMDEGQJ/30ryGpuNaQZssLLAKNaPd0sOEtL1fzH34fQVnHiaUbbM3psC2oLZSFAIPKBH0qcysGr2Fu2ccIVZ0+Y+iiapsPcnU8W1+v9qG94d6lKsts5mYQWHBR0Feth7bD2iGnMiiepA5ifSk4uhcsr0GWOQZgB+HjHXkPpUW/cy8eA1qPg8cuWc0k/7mmb93OwQfiIH+/alonOTnIkbPQzJjXWjTZ7ALPb+9VmB2Uh11HvXnebaQwmFdwZIEAHmW0HCt7NLDJAViNuZr9y5xzO0mJPT7URbL2n4VpyNRYtqBP4rtxgJ9lI+9Z3sVwxAnXU+vOi/D4xGsMoJm5dDMvEBVGhzcDr+VXlC6ofHPimgwxFx7qPbCoTaFk+YSPMrEk9CeFV64h1AQuBl4rkAHpzI05g1JwT+a6VMrcKQSPMBbTLry1qi3is3LM4jxStp3ywgnIYGp7MQffSrYoJRtollnyloLdmYx1AyuzL+65zj0BOooy2PtIXUngynK681PL1BEEGsk2Lt0ER4oP8yMPvR7u/tHI0GMrxPryPprTTivQkWwsmlXnNSqJSzrGhL4jCdmYsf/AMp+jKaJyxigLfrerDthr+HV87uhTygsgMiZb2PCiAw/ZOzTiL6W9QGOpHIDUn6Vruw8Nbst4dtcigLpz56k8Se9ZlsJ1s4kM7FFyuJI4EgheHImNa0TZGJUvmFxXDaBgZ+XlPXWuXK5c0vR04aDW2/koZ2MXuKSDl8NmBLEmBHAHhoIq48ckcdKqcHhrlnxFWArHMD66R3Pakl0UaJ98gDy2ldhxYlhEkAHXULrwEU0+yhaAVYkBdVLE+I7RqJ+XqTPGveDseOpdzrwJk8ipAPLlz6GuWB4dx7bHzAk9iGgx7cQeGlc96trQpE2NcEtdKeG2c27igyudCQSnY8Y5UVYfEqWQ9D+hoQ2Le8QkwdHcgEzDMfO2mgJP2okOmUdx9ta64XaDJfEuVuypJ6TWZY+03iXCuoZp01g860gqGQKeBGtYLv/AG1s4q5ass6qI0zHLrx+9d2OXE4ZRsISxyhToFYtPQRqf71P2ftgTBIIYRJOo6R0EVlVq84YEEyOZP8AXiKs/wDitzLBy+sfpVVm1RN4zVTj7TkLmQxoBK5tOms0rWMCiFERMRPqe9ZF/iyTxJPpH5Cpq7evrwuv/qJ9tabzL2geMJN4dqM9xvMcqwuWdAOcj1qPYkgQYgiDxEnkTy1oWxW0z5iynM3B8xjuSI1NEWA25bTDpcK5lnJdUNl/aESjRxjQzFcORNu/s7sclVfQdYfd8+Czkk3FQ+ZWkkgE/Lwb051iuMxJe4zMACSSQq5QDzgDh6UZ4nedrqAg9NFkAe3UVE2zg0vubl0G0CvzqMyiBxZRrqdJ71uS0qoDhJ7uwVVqanWlTlvDM0ZVZpMaAnX2pyJ5Z+leaNtkfC29dQPduJZB5HzMP5hOlWx+DmhP+JBA6Bf/ALUjkkOoNmZEUV7t7Pi0SwHnMjrHD+tFY+E2GFtX8e4WDEOhCgCDp7fnNTW3SX/uHtGUadO9LKaD4pMGG2dltlkcSD8hmY7f+qlbuWGe4Wb8Igc9T/aiO1ura/FmPqx/SpWF2RbtHyQBx4z+dTcimPE07ZYYcZVrOPiPtjxT4a6qhj1bn9OFGO39sC1bhT5m0HbvQNsjZr38VbRE8RySQOQ01c9hxk0YLYc0/wCKKK1sq+kShlhwHH3HKrnCXLqEZ7TjTjlbL6yBFbfu5uPZw4D3ALt06lj8o/lH6miu06gRAA9K6FKjmaML2dji0QZHrVpaIcNbu623ENy06juDBHcVqm092sNiFOe0s/vqArjuCP1ms03g3cv4RzK+LbPy3BoSOQI4Bh058qvGSeiTiCmBxHg3GtXpOUkBxOo5E8uFGeCveUagjkRWfptcveuGCNR5T6Rz56UU7IxIIgflBFHswdW95nAA0MACa5Q4LlKp8UNZWb8fFMA3LOHGa2JR3HFyeKqeQ/OhTbWAuWkRmQ2c6ZlBAPpMcO/qKb+H+xFxGPtq4DW7Azv0L8RPUFoHoK0TfPA+NhCIk28ze2sj3GtSKmR4q3nSY8wHL7gdjxq0+HuGvM13KrG0AMzclf8ABE8SeEdCaixCKehKn2NaNuTaX/h6oombtxmA0BM6F2/CoHvSZXUXQcfY5hNo5SFcZW78D6HnVoGDVGt4eUMgNAPHWcxEesila2ciLKuy8gJkT0IP6GuCOa+zss94TBrbDqxYq+uhIYHpodV7GoFmy3iOYnMFjWYGoIntofept9XCyQIPMaj+3vXcNx1gdJ4E9Kd44zQaXYzsDZzWg3iaszsx9zpw7VX72byXcPdtMiHIsliR5XHAoDyIGtXH+JRDDAoSeDTl9VPAg+tX2z7Ft8OQYuKxIIeCr5uAGmnQVeOmTydET/mWwmFXEvcC2iAZP/xgcTOkVgO39qf4nE3LomLjkieOXl9oou+JW7NzCW7aKzHCZ2e0JkKWiVP8SkR6e9Z5bbWulOzkZKV9Sa4bs1HDU5a1k8KIBxbmv6VJWojNTtq5ofSijM97QugqR0Ij6TVbNO331jv+gFNUrMSsFjmtzGoPI8P/AHV+m2Q1vOAoc5rbKdQUZfmjt1obSnbIkjmaHFDKTWi52dgrQuqzqCOh1WeRPaiO9vKy+S2QvCDCgD0qkRMoH3PM9gK8XXj8PtpNBz9IKh7Ze4PfS9baGvFh0IkfaiTB742XhHIzkfiAhv09qzG40NqPvoKcssGB6xI7dKym0FxTNgtPb1I8pYawdCO4Ohqo2phLgkoAR/CSp+h0+9U2wds5rQV/mXjVt/ipiDw71bhGauiXOUHSZSXdpYlDorj1g0028eI/HbX1kH7UQ3b09fsfzoe2nBY5Tw7CQf6UHhiHzzKvFvmBuMXbXWfKPT0rXvhruoMNhxcdYvXwGedSqcUtj21Pc9qzDY+DOIxNi0VgFxm/iA8zE+wivoAjIneIqbikZb2elOk11GkVxhlQD3pvDPofU1jEqzcg14uYZLtnw7gzI4II7SYjoRyNM4m5lB/3rUpNEXtH5VjHzVt3ZrYbaV+xmByOVBJiRoVP+kirHAY+DoQY461N+L+yFXaL3s8tdywo0yhbaqSTzk8IoSsPGg/uarGQrQbjbQpULz3NKmsHELfhPgAmGuXuLXLg83UKhzAc+LH6VebzXD4FxVMM2UA9tA39PevO6WH8HAYZTzthj2Lyf1FM7cM226jh6Kc5P109q5yqM5xKxnGgnKw9x/ajX4d3j/h7yMPKXVk80ScoD6c40+tBW1bUiy0ghkYEjnD8qsd1tt+ALzFgAtlnUMJUuOC9s0/akyW4Uho0ns06yuQEExrPczpp0PKncDaDtOXRdNQDl6ADmPvQ/u1tC7fwYuXsqu0lSVClknymBoOY9BVzsxypkGAQSNdNNJPvXnuoyUWWW1ZOxt8BWHiZSVMLAOkeUCeXcc6GFx5RQGhiQCUYgC4h5qx0DDoascYxMFgZ4KJM/TkJ1qDtbYgyg8GJnL3jWR07UVkfJ6GjpENMSD/07twDUC265tTwAbUETpr9aLd3FZMNkfQzJHCPppxql8S2FCA6rrHAHsehq92fbGTUKCQCQOUnSeZPaqeS5UgSein+I2JFzCXLVwEgIGBjQkGZB5EaVgd+2s+WY7jnzr6L3hw1t8JiGeT+wvcOMQYI+1YRvRgls4iLYi26W7iejop/Oa64J7OeVFMyxTlo6VxiToNe1XmyNysXfHkssqn8T+Rf/LU+wql0LV9FNNOTCep/KtBwPwgPG9iAO1tZ+7f0qyb4V4TLBu3p6yn5ZaHkQ/jkzIWM1ytEx3wdvcbF1HXkHlG+0iqHG/DjHWvmsyDwIdCD6azWT5dCyi49g0DUrB3DnBiT078qscTuZjLfz4e5wkgDMRw+YDVeI409hd1MYmW8cNcyAgksIB1jmfamp0KmrH7OdpmRAzHsvI05cwwPPlRvb2QgN9DbNvx7KqmkqoA4SOGtQt49y7jm5ctCQ1tSoHEMvFfeoKR1OAGPhxw4jtXjDrlLE9NPWoS4h0LAggiQQeI61Kv4tgBmUiRoSCJ9OtMSLvYdoN4kfObXiJHW2fMvupqXhtvIw+Ye9RNxLZDtcn5AVH+Yift+dVO82zxYxDqIyN50P8LGY9jIroi3GNkZJOQSX9sqBx+4qlxW1VJ4j61RATSuWhy51nksKgaR8JFFzGXHMHw0UD1dwJ+g+9bRfOa5HTT+tfOHwy282FxqjjbvMtp+xLeRvZvzNfRuGaXc9GIqd2GtHrFtrFRcG/mI707dbzGo2CbzD/fWgwro9bRvS8dIqXtDFm1Ye4oDFFzRMSBx15aVU3X/AGzetd3mecDeUExlGbX8MgsvoRIPasZmHb/7bOJ2jdfQBQtsRqPIBP3NVNk61Xi9mYt1JP1OlT8AMzdBVEIy0WyYpVN/4VieVhiOWq8OXOu0vIajQL18W7VtCYhVUTz8ogdzxqFiwQp7DjyA4x3PP3qq+ImEuXPBS3q+oEGMh8pzGDpoKG7myMaljKb+kEeFnYkyTImOfrzpBiXtV1NsNIMi+FMTrNoiI4aTQ/hGtw63TCMpGkTMgiAePpUsh1w9hNAyeOSCx0BKAieZjlUHD7Fe8oYIxQT5o0mQImiD2bfsHFI+FttbCwUEB04hRlgdCIjLTWLeASo5E+kig7cfbaWMPcw+IYqUvll180Oo5jkavcVte0bNwq6EKhzQ0wSNFJ5nWa48luTSKrStkzZiQ06a9ZJPqTxB7RVntULcQEHVSNdFMn+I6e9QN17wWwJOpBbvAHPoPzqbj8WCFUMA5giflJg6EdDTQiuBnfIrsRgYVGZFTTTLBEjh5pOZuZmouB2lluKBorEwCDBJ0metdxd1XUeChQgE3FHAHhKj0qJiNoAKFJOkAacxzntXM+L9lVZbPjvPmeHGUoynQMsQyn1FB2I+Gpv3ras5WzbTKDxuMklkToCoME9qLcEovW1fQQTm9ufvU98SlqMxAZvlE6seQA5mq4OStsDimRLey8JgLOYW7dsKNWgT7sdSTQ9id/bROlxAOpYTVJ8XNvSLeHB1nO47fhB95NZoErqULElk4uka/wD852v+8h/zV4/5tskibyKPWsjLU5ifw+lHxoHmZv2yN5sMVhcRbb/MKib37TBFkq2mYzB/lNYMDU3Z20TbcSSV5idIquH4TUiOV+SDibNvFjR4vlMG5ZYHr5TmX7A1X29pBsPYRyfDF8Z+egJYfeKo7G1mzIZVzbGksBntkaqe4HP+lebGLBtEawt1H75ZysPoRXZL9OP0c0V8+X2aFtC2mIFs2nKxqrKOR4ghhqIqalrIkElvWP0oc2JaUDwxcYMsshDSMp4Ag8RyqTf25k0uQD6j7V5UlTo9SLtWQ8Vurau3munS43oATw56cKHd9MOuW1hbIVrgaWYcFVQQJPAEzr6Ve3doG5OkLx151XYK3bxGJUFglpOOoGbXgJ4kn7Cq4cfJ76RPNPjGl2yr2GngN4TAg6hgeMnie/Koe/eHItoT+BoB/hb+4+9aNtHdtMTfaWNu7km2ywVuLr5WXjI4T2oQ25hmdDZuiCeBGsREH0NdbjqjiUrdmbLer14pNNX7RVip4gkfSkjVzlrLnY1yb1qBqbtv65xX1BYIUE9ST9TNfLm79stibKDibqAe7Cvp660eXpQCxq6/E9jTODaPoKWKaEY9jVffOg48eXYUGwods3P25nmwH10r3vgv/wCBjANP2F37CojiWb0H5U5vPih/w3EsTocPcn1yx+daJmfNtozAFFO6OCz4hARIEsfb+8UN2BEARyo43Gs+GzXnAOhUCSBrEn20HvTt0hErYaRSr2Np2v3D/rH9KVTKV/QK3NssQGCQIPDViSDrr7fSmMPau3oZiQukyIAPAa1M2FZFwqjccs9iQBx14a0VYvDLaQseA/d0P9KEYtjyko9Axgt1rZhnJuwG0BhVBbWTpz010p91tMmTDYZXHAusrbX+U6G4e40mmL+La+yoQMknyScvqY1Zucmpm7c4nFrh0JWAXe43zZV+YIBoGbh0HGqUSX2d2TuFevAuCltV5uD5jzAj6TTeJ3ZxFq3eTJmW6yEMgzRlBB7kEVqF5goCKMqqAAPSnEsQO5oQTj0wzkp6kjFsDjcRhmZVJdGGUqxAgcwJ8wqy2ntNrmUxlg9ZnTStNxuy7VzS5bV+5An68ao8buLZYfsybZ/1D76/eoyw2Wjkj7BbZ23BbQrlDfNrMHXlwrhx4KBcimBAmSBzJgRJPrULeLAvg3UPkYNMFZn3BH61XDamkAGpeNe0UtdhLsvHtCozAwxYgKEBAHlEDpXbNt3xH+JuoZRCbM8pgEAdQOfemtzLSYlr1twcwthlbTQTDe5kUR7M2LeHiLauq3htol1ZWIEQwOYH0FU4tKwc10Z7tLczCXrz3L20HdmaTksEgH92SRw4RT2G+F+FZlFrEPclSSHXIRBAEqDm1149Kk7X2vcs3XF9VZkP7S4h8xJ1VbeZYRQNJ1NS9lYNb9tbtseCX82YFnumOEux+ulZzdCKCsFMfuVYS81q4/hMokZJYNOoEctJrmH3Ht3Jyi++QScsGBPGI4TRzg71m+Thboe4wf5yAC0gkMSDIYERpyirXYW6lzC3/EF6VAIyxBYHkTzjjPatGbeguMfoytt0LHLxPcj+lM3t07Y4Zvc/2rRfiXbW2bNxBla5mDQBrlywT31oIuY9oOtPbTFSi1dAxtjZC2wGQmODDp09qibLxTLcVQxCsQpHIgkA1a38QTIPA8ar8HswteVQRqR/WqJkpR+g+xex2s3Glv2RlCRII0JXhw15iqwYbw3OcFpUEEGZB1DA86t7VhxfGHuNmV21j+UkEEjSpdzFjDL4FweKsSh0kKT8p9DPA12yim6auzlUmtrVFVYuG4QhcW0/EzcY6DqavcLsDD3ZWzcJYCeMgdzprP2qTg9i4a6khGnXUkg8Ox4V52dsNUxGdGZVWZEydIHPkedblGOo2jVKW5bPOAxtyzcW24Jay2ZDqdDxE/unlVlvVgFZBcSMwYxrxtv5gD6Nm19qYv74oj5UtktwkkD8pNVe0d42YhgiCZVhrqIzATy8000lKSuqEjxi6sz3fHZ4t3VI/EPyqgBoj2psq/fzXrjpIHATAA5DTShquGzrf9BFuIubaGGHS6pPoup/Kvo21ckT1NfPHw2tztC12Dn6Ka3vZ14m36NFAI/jG8jelQHPyDuxPsIH3p/H38tt2PISY7a1X4fE5rrLyRE+r+f8tKVsZIlIOJ6mqjeu4x2djbY4eHmHbVZFXeXSqXeRM2ExI62iD6cf0rGMENtkOsj8vajHYOKz2VEgMM0jgMoIhh0YE69QaosRhiAYII6Hh/au4fDN4ZNsgK06NxHIgHvWuwpUFwxeH/7if64pUEkOP3Pp/alScSvM/9k="/>
          <p:cNvSpPr>
            <a:spLocks noChangeAspect="1" noChangeArrowheads="1"/>
          </p:cNvSpPr>
          <p:nvPr/>
        </p:nvSpPr>
        <p:spPr bwMode="auto">
          <a:xfrm>
            <a:off x="63500" y="-611188"/>
            <a:ext cx="2114550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9" name="Group 18" descr="Groups at Risk"/>
          <p:cNvGrpSpPr/>
          <p:nvPr/>
        </p:nvGrpSpPr>
        <p:grpSpPr>
          <a:xfrm>
            <a:off x="2209800" y="2438400"/>
            <a:ext cx="4419600" cy="2362200"/>
            <a:chOff x="2209800" y="2438400"/>
            <a:chExt cx="4419600" cy="2362200"/>
          </a:xfrm>
        </p:grpSpPr>
        <p:grpSp>
          <p:nvGrpSpPr>
            <p:cNvPr id="2" name="Group 20"/>
            <p:cNvGrpSpPr/>
            <p:nvPr/>
          </p:nvGrpSpPr>
          <p:grpSpPr>
            <a:xfrm>
              <a:off x="2209800" y="2438400"/>
              <a:ext cx="4419600" cy="2362200"/>
              <a:chOff x="2209800" y="2438400"/>
              <a:chExt cx="4419600" cy="2362200"/>
            </a:xfrm>
          </p:grpSpPr>
          <p:sp>
            <p:nvSpPr>
              <p:cNvPr id="11" name="Arc 10"/>
              <p:cNvSpPr/>
              <p:nvPr/>
            </p:nvSpPr>
            <p:spPr>
              <a:xfrm>
                <a:off x="2209800" y="2438400"/>
                <a:ext cx="4419600" cy="2057400"/>
              </a:xfrm>
              <a:prstGeom prst="arc">
                <a:avLst>
                  <a:gd name="adj1" fmla="val 7015152"/>
                  <a:gd name="adj2" fmla="val 4487185"/>
                </a:avLst>
              </a:prstGeom>
              <a:ln w="101600" cmpd="sng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25" name="Arc 24"/>
              <p:cNvSpPr/>
              <p:nvPr/>
            </p:nvSpPr>
            <p:spPr>
              <a:xfrm>
                <a:off x="2209800" y="2514600"/>
                <a:ext cx="4419600" cy="2057400"/>
              </a:xfrm>
              <a:prstGeom prst="arc">
                <a:avLst>
                  <a:gd name="adj1" fmla="val 6868692"/>
                  <a:gd name="adj2" fmla="val 4402568"/>
                </a:avLst>
              </a:prstGeom>
              <a:ln w="101600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28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Groups at Risk</a:t>
                </a:r>
              </a:p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Isosceles Triangle 16"/>
              <p:cNvSpPr/>
              <p:nvPr/>
            </p:nvSpPr>
            <p:spPr>
              <a:xfrm rot="5400000">
                <a:off x="3666067" y="4411133"/>
                <a:ext cx="533400" cy="245533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16200000">
                <a:off x="4428067" y="4411133"/>
                <a:ext cx="533400" cy="245533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22530" name="Picture 2" descr="http://t0.gstatic.com/images?q=tbn:ANd9GcSvZtBtIw_LbCp5cZ9ZedJ2TuiVaCazTIGav-z7xc_gzHiPRMmLq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276600" y="3200400"/>
              <a:ext cx="1447800" cy="1085850"/>
            </a:xfrm>
            <a:prstGeom prst="rect">
              <a:avLst/>
            </a:prstGeom>
            <a:noFill/>
          </p:spPr>
        </p:pic>
        <p:pic>
          <p:nvPicPr>
            <p:cNvPr id="22532" name="Picture 4" descr="http://t0.gstatic.com/images?q=tbn:ANd9GcTp29MnGVzFuhJTVRHCxOjK65BXWAZ79IyxrLK2jn4k1JvXrEkxk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9770263">
              <a:off x="4572000" y="3352800"/>
              <a:ext cx="914400" cy="697364"/>
            </a:xfrm>
            <a:prstGeom prst="rect">
              <a:avLst/>
            </a:prstGeom>
            <a:noFill/>
          </p:spPr>
        </p:pic>
      </p:grpSp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696200" cy="1470025"/>
          </a:xfrm>
        </p:spPr>
        <p:txBody>
          <a:bodyPr>
            <a:noAutofit/>
          </a:bodyPr>
          <a:lstStyle/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rPr>
              <a:t>Increase flow, meaning, </a:t>
            </a:r>
            <a:endParaRPr lang="en-US" sz="3200" dirty="0" smtClean="0">
              <a:latin typeface="Arial Black" pitchFamily="34" charset="0"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rPr>
              <a:t>and engagement.....around</a:t>
            </a:r>
            <a:endParaRPr lang="en-US" sz="3200" dirty="0" smtClean="0">
              <a:latin typeface="Arial Black" pitchFamily="34" charset="0"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rPr>
              <a:t>“units of analysis”</a:t>
            </a:r>
            <a:endParaRPr lang="en-US" sz="32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1.gstatic.com/images?q=tbn:ANd9GcSVJAM0ziYTlz3KdaqzX19eA2eqUm_ZKBbln_oEXN3gO3HOP5pGL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200400"/>
            <a:ext cx="2438400" cy="1449633"/>
          </a:xfrm>
          <a:prstGeom prst="rect">
            <a:avLst/>
          </a:prstGeom>
          <a:noFill/>
        </p:spPr>
      </p:pic>
      <p:pic>
        <p:nvPicPr>
          <p:cNvPr id="21510" name="Picture 6" descr="http://t2.gstatic.com/images?q=tbn:ANd9GcSwLCaXUSGk9vrFWHMewT4RRX3F0X2TnX_P8H4dzZARlWR6JXS22WuJyg0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124200"/>
            <a:ext cx="1119890" cy="838200"/>
          </a:xfrm>
          <a:prstGeom prst="rect">
            <a:avLst/>
          </a:prstGeom>
          <a:noFill/>
        </p:spPr>
      </p:pic>
      <p:pic>
        <p:nvPicPr>
          <p:cNvPr id="21508" name="Picture 4" descr="http://t0.gstatic.com/images?q=tbn:ANd9GcR5_aI8aShYsLmn8iBMN-c_f4un2ozqN02wqefsKL6cjDHBpGC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3124200"/>
            <a:ext cx="1512606" cy="1371600"/>
          </a:xfrm>
          <a:prstGeom prst="rect">
            <a:avLst/>
          </a:prstGeom>
          <a:noFill/>
        </p:spPr>
      </p:pic>
      <p:sp>
        <p:nvSpPr>
          <p:cNvPr id="11" name="Arc 10"/>
          <p:cNvSpPr/>
          <p:nvPr/>
        </p:nvSpPr>
        <p:spPr>
          <a:xfrm>
            <a:off x="2209800" y="2438400"/>
            <a:ext cx="4419600" cy="2057400"/>
          </a:xfrm>
          <a:prstGeom prst="arc">
            <a:avLst>
              <a:gd name="adj1" fmla="val 7015152"/>
              <a:gd name="adj2" fmla="val 4487185"/>
            </a:avLst>
          </a:prstGeom>
          <a:noFill/>
          <a:ln w="101600" cmpd="sng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5" name="Arc 24" descr="Risky Places"/>
          <p:cNvSpPr/>
          <p:nvPr/>
        </p:nvSpPr>
        <p:spPr>
          <a:xfrm>
            <a:off x="2209800" y="2514600"/>
            <a:ext cx="4419600" cy="2057400"/>
          </a:xfrm>
          <a:prstGeom prst="arc">
            <a:avLst>
              <a:gd name="adj1" fmla="val 6868692"/>
              <a:gd name="adj2" fmla="val 4402568"/>
            </a:avLst>
          </a:prstGeom>
          <a:ln w="1016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Risky Places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 rot="5400000">
            <a:off x="3666067" y="4411133"/>
            <a:ext cx="533400" cy="245533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Isosceles Triangle 17"/>
          <p:cNvSpPr/>
          <p:nvPr/>
        </p:nvSpPr>
        <p:spPr>
          <a:xfrm rot="16200000">
            <a:off x="4428067" y="4411133"/>
            <a:ext cx="533400" cy="245533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4" name="AutoShape 10" descr="data:image/jpg;base64,/9j/4AAQSkZJRgABAQAAAQABAAD/2wCEAAkGBhQSERUUExQVFBUVFxgYGBgYFxgXGBgaGBcVFxgYGxwXHCYeGBwjGRcXHy8gJCcpLCwsFR4xNTAqNSYrLCkBCQoKDgwOGg8PGiwkHx8sLCwsKSwsLCwsLCwsKSwsLCwsLCksLCwpKSksKSksKSkpLCwsLCwsLCwsLCwsKSwpLP/AABEIAK4BIgMBIgACEQEDEQH/xAAcAAABBQEBAQAAAAAAAAAAAAAGAAMEBQcBAgj/xABBEAACAQIDBgQEAwYEBgIDAAABAhEAAwQSIQUGMUFRYRMicYEHMpGhQrHBI1JictHhFIKS8BUWM1Oi8bLSJENj/8QAGQEAAwEBAQAAAAAAAAAAAAAAAQIDAAQF/8QAJBEAAgICAgICAgMAAAAAAAAAAAECEQMhEjETQSJRBDJCYXH/2gAMAwEAAhEDEQA/ANUpUqVYwqVKlWMKu0qVAYQE17CUkFOUQNnK7SpVgCpUq9DWsY4DTiiuKK9Vg2dpUq6FrAEBTd0U+q01eGtCwjNcNejXmiZipUqVLQBUstKu0yMcilFdpVjHKVdpVjAD8U8S4tC2Ln/UOiAlYHNmg+boBWI7VwRtLIJ1MTWtfFC6RiVzeUMqhCeDRqYPqaBN5MI2UaGBq2n3qTezqjFcL9g5svad1WGRmUjgwJBB7HlX0J8Od6GxmGIuENetEK508wI8rR14g9xWHbP2Q3hO+gZQWyfiYcSVHOBr7Ud/A64XxOIYDyiyob1LjL78aZMjJP2bGBXrJXBTgphOjgWkFr1SrUAVKlSomIFKlSrGFSpUqKMKuiuVx3ABJIAAJJOgAGpJ7RR0YdSvdY5vb8XbpZkwf7O2NPEIBuP/ABCdEXpzoQwnxIx6XM4xN1iOTNmU9ip0NI5DcWfSdKsx+HvxZbFXRh8Uiq7GFddBPEKy9+RFadRQGqFFPRTQp6iwCpUqVAwhTqjpQ7vbvdawGHa9cBaDlRBxdzwUdO55CsN2h8RtoYm4Xa89sTpbtMUVRyAjU+poMKPpUU1c4msO2B8UcbY0uMLyDit0yR2DcR9613d/eK3jbIu29J0ZTEqehjj61jUTq8mvRFeawWKlSpURRUqVcrGO0qVKsYVKKVQNsbaTDJmbVuSjif6CsEAvi4xZ7SupFsA5SZh2bViD1UACKoNiYNbqm2xOUxz5dAelO7572PjEyMAttWzAAcDwnrMae9DuA2mlmM1zLPBQMzcdKjJbOrHJVQePu+r4nzMMvhwgHGFEajlqePavXwhtLYvbQw0DPbuW2zDgVykBfYz9arbW8FpLoxEgqAqwCSSCJ1B51K+E9s5cViWmbtyJPPLJ/WhDs2aqNVWnKDdk7ecAS+dFBzM2kwePYchRThMaLgkaaTFWRysk0qVKiAVKlSrGIFKlSrGFSpUqxhUDfFneDwMKLKnz4gkHqLaxm+pIX60c1gHxL27/AInaFyDKWv2a/wCT5vq+Y/SgxorZQ3LcjSq+9h8uo161OsIzkW0jM2gkwO5JoiwHwyxES121HYk/eKS0USbBbZd9rV1binUQR6qZFfUuy8cL9m1dXhcRXH+YT+dYbj9wBZwdwqxe6oLTyAAkgewrSfhBjTc2Rh54oXT2ViR9jTQdizjQZinqaWnadkxVxuFdpMNKBjD/AIyYp7uLSx+C0iuByLXJlvoAKCtm2wGEietFnxWvKcaWRswKJOukiRoefAVQW7ZCqR5iyzAHIcyf0oS12PFN9BRh9l2WVHYQDo0axRp8PVSzdu2kaQwDD1H5aVmeBu3IMyR+6OPDWiz4fY5lxitdhUZSiL+6zfiY8yYy+9Sv5F+PwNXY15pGuCqnMxUq41eVehZhyuUq5WsB2q7bO2lw6rMFnOVF6n+lWAag7f3ytaujVlS5C99Dm+kj1oN6HhG3RRbe2piMSGUuUC6wvlAM6TGvrVfs3Z11b37RmdSdQxJMMJ0J6EHSrPCWzftlgCpPUETPrTuwsXnYJdGV7TBSf31B8rffUcqjZ0tV0Ue0dgv47YdsreKrmxdXTNlUsbVwfvZRoe1UKxeseDctjxIPh3FXzB1jKrAcZiJHXWtTu4MFrZ522VlbmIMEf6SRQNtHZ+XF3RbbKHuXFtkjRbqmWQ+q6j3qkWRkV+zt1wijxmZWc6IFJiPmOYiCR0FE2DuPh7DW8yrbzZlhfOqgzLGYJMRHU1As37pAaFb8MrPlA+ZSDqpnjSxjNcZUjUnX05U1Ctt9kvY20PEuQwhAcxX94j5E/lESesUZbH2icttpDFg7E9eHDtJj2rK3xDInlMM91rYPqpH6mjvYmIDC666W7aiza9FiW9yKIrNCR5E16qLgbkop6gflUqmFFSpUqxiBSpChdsPtF77F7q2bClsotZCzfuTmUyOtYwUVykrSJ615utArGK/be0PCsXbn7iMw9QDH3r5na4RqdSSST7yfvW5fEba628I9snzXIEdpkzWGYhJyjqD+dLIpFaL/AHFwy3cWA3AIfqedaBhd3Ml+ReJH7oAU/wCYjQ/Ss63OGS/LHKCIn8q0exZvWxprGoeBqP4zw96lLs6YLRW73bOurh8Vca/KBCFTWZYhQDrHPpzov+DeGKbJtT+K5dYembL+hrI95d5TibjIjFrebM54C440UKP3QfrW97pbN/w+Bw1rmlpZ/mPmb7k1SGiGRplwDTrMAJJgDiaZqk3y2jkshAY8Q6/yj+9VS5OiDdIjbY3wYaYcD+dhM+g/U0FbS2xeJYNduHxAeLHgeK9AOXvTy4jWOB5dGH9RTWJUMCG42nVieqnn9PyrtjjSOdzbBreXBh/DYjQAr+oqvXFZEChQQPlPMDmKvtpYyyUe34i5mjJxPmB0kgQAeFDd/A3GIEZTmA964fyI/P8A07cEvh/hKw2LI8wP3rTPh5sRbitiroVmYjIuvlynRyJ48hpyrOMBsKGl3ORZJPDhwM0e7HxRw+VlJgQIn5gTz6yDRj+NLtgn+QmqRorPXnNQVY+K2CYwTcT+ZJH/AIk1cYTfHCXYyX7ZJ5E5T96mCi7Zq8k0wMUDqII7GfyroxFEzH81cptbtN4vHJaRnc5VQST0AogIu8e8CYOw119TwRRxduQ/rWYYjbdwuWvsM7HVyCYgTkUDQKs+9Vm829LY3FoCcqZ1W2vRSwE+p4mp+0rDC63lJymREiQTJ+8VCbs6scaC7djFC4s9R7ffhUXbF9VxAIAAUSGnhprI58hQ/Y3miVXyHg2uvr3EVYPNzy6agDXQRxFKUL23jmyF30ILe6iI9CDr70C2doePiL9smPHfPbbhlur/ANNu0/Kf5qJNs7OxK2mIUFQjaqczEsNdKztDMciOBp4HPMILO0mDE8Cx86xwYaN9xVxs++CwJ9fYGqS3iRd/bx5hAxCDj08YDodM3Q686ex9025VSCCNGHQ+lUJlVtbGQEUcFvM09cwyijvda+pw6oNIYz9orNb9wEwavth7V8BwWjK0DUwfUd6xjbdk3ZSOlWQoO2dvPZQA+cq0CQpaCTAMDWJ6Ci4NWv6A012OUq85qVGxaIVeX4GvVN3Tp7GiY9xBI6E1FxV0AE06bvzev5gGqrat7QDqfyrPSsKVuge3q2OL9okiSDn7nKDAHvFYhrOVhDJIj0Oo+lfRnFYoe2huThbt0sbYzMJJBgz1qF12dDAbdbZmdSWEiP705vWXt2WXxLgtkQVk6/w+laJgdi27KBEWAojv/wC6q95d0GxSKqOqa6yCZHtW9jt6oyHYicomGH1mvpnYmKzWkGp8ggnQ9x7Vl+w9w7eFuobjeIc0mNBm5ADieVaZgdHQDuPtNGM7eiUlotWaKA9+MWTiAvIW1/8AIsf0o3uHWgbfMA4lQedqPcMSD9668X7HLPoHrEGQdR+JeYjg69x0p4GGOaCPDKt0YTIPuppjDnWG0KnRhxU9e4r1tJTlCwAzOq6cACfNHaNR6mu9HMxjAbJt3bGV1Bgss9gTHvFdOz/DuLJz5bcLAgyTGZv4o5ip+x7f7Nh1Jb7/ANKdZAXt92UH0Gn60rintmTfoYTAqkrxGime4NN4RyPCt8SrQfRDoTRlYs2bSM+q5g4JaCzESo9B2H1oRwT6yeQE9zxpYT5dDSjx7Mz2tKYi8vS4+n+Yx9qjC+an74qFxt4DmVPuUWfvVSGrz5KpNHfF3FMscLte4hlXZSOEMRR3sP4qMqhcQuaP/wBgMGP4uRPesxvXIFWWzdpW7WZ3si+MhCgsQFbTzGB5uYg0uw0vZsa7+WyuZEdl6jLFBG9++9zFRbQMFnS2upZuUx8x7cBQ/b30xBSFKWk4BEQAAe/Goex9lNiL/wAzDmzA/KO0czwFLv2NUf4hhutuO6ut7EaOJK2uOXoznkegFXm8+8HgqttQrOwPHXKv7x79KsMKVsWJ/Cq8zJ7anif60EYq21y81xiZYCR06D6VPthk3GJXLh2Ygk6yD9+dF+AYLbYTzMegEj76VTLbgzHMf2qUg5mg3Y0ahG5BLhdruygfhBHv6e1VG9e6YYHE4caHW4g5H99R+Y96atY6DHSizYmJ0H3/AN86KdHJLI27Mot3WRs6kq4+Vhz7H/frXi9ig+jQp7cPboO3D0qXttCuMvWhbUhbhCnMRpxEgac6nbM3Za6AYRVmJGs+5HGqtpDxi5dFBYtFngEt2/FHbrRXsrd7OwZgcqk5RzHr3q8wOEsYFGF0DwLsCcoNxbh+WOcNwidDB601bx73GyWRPTUdeLH+lI230XglHsudmJlu21E/MoHPnR/NCe7eBWzcOc5rhHzMIjsnKO/GihHp4RpEskuT0O0q5mpU5IYqh3y3j/wOFfEeH4mVkXLOX5zlmYq+oL+LCZtlYnt4bfS4tYxneP8Ajhi2Y+Fas21J4MDcPADiSBy6Vd7i73YjG+I2IZWyMoXKoUCQSeHHlxrHGaDWjfCRvJe/nX8jSz6KY/2NbRpFVGEvHz3OJLnTsDAA9qs7J8tVux7f7MZgfMCIiOJnQzrI17Vy5LdJFyeuNDMFlFWdXI19O3Sm8RiHUhQv/UkIxkA8ge1V73VW6Auq8YkDX0bjH61PvbYRzlYF+ZJIIBHIkHynpUFOVNWDo9XcE0qzjzLdyuIHJJU/3q4wr/tE/wA35GqvEbTV1tAFiSQfNGYKAdGKmGiYB41Kt3fOnqfyNdWNJdCv9dlzdaaz7fNz/ilPGFUHsDINGzuYrLNu3zcv3jJnMQI7CAK78cdnJNkpdTI+Yf8AkB+sfWpGOt5rJI/DDDqpGv0Imq/DXQbQZjEASe/D6zU/C4ljoVADCPMTmIPMgaD6zXano5X2R9n7QAYSdPzBqwI1IGpRyPsCPzBoOw27N0kgKxAnTMBI1iJMnSifZTBgZMNlUkczk8hjrplrGHjtNWk3H/mLHUf7NQMJic0lOLHSf/kewqHvjg2e2joi5Qw8RuDGSAvsDEzT2zLyJ5Jk824zHPTUCtaQabA7f/ZZsYnOCWS6AQTyIVQy/r6Ghlb9aL8RbJu4ZGtw+R5f94AKQDHQczWaA15+SuWjthfHZKxFwFRFMDEGQJ/30ryGpuNaQZssLLAKNaPd0sOEtL1fzH34fQVnHiaUbbM3psC2oLZSFAIPKBH0qcysGr2Fu2ccIVZ0+Y+iiapsPcnU8W1+v9qG94d6lKsts5mYQWHBR0Feth7bD2iGnMiiepA5ifSk4uhcsr0GWOQZgB+HjHXkPpUW/cy8eA1qPg8cuWc0k/7mmb93OwQfiIH+/alonOTnIkbPQzJjXWjTZ7ALPb+9VmB2Uh11HvXnebaQwmFdwZIEAHmW0HCt7NLDJAViNuZr9y5xzO0mJPT7URbL2n4VpyNRYtqBP4rtxgJ9lI+9Z3sVwxAnXU+vOi/D4xGsMoJm5dDMvEBVGhzcDr+VXlC6ofHPimgwxFx7qPbCoTaFk+YSPMrEk9CeFV64h1AQuBl4rkAHpzI05g1JwT+a6VMrcKQSPMBbTLry1qi3is3LM4jxStp3ywgnIYGp7MQffSrYoJRtollnyloLdmYx1AyuzL+65zj0BOooy2PtIXUngynK681PL1BEEGsk2Lt0ER4oP8yMPvR7u/tHI0GMrxPryPprTTivQkWwsmlXnNSqJSzrGhL4jCdmYsf/AMp+jKaJyxigLfrerDthr+HV87uhTygsgMiZb2PCiAw/ZOzTiL6W9QGOpHIDUn6Vruw8Nbst4dtcigLpz56k8Se9ZlsJ1s4kM7FFyuJI4EgheHImNa0TZGJUvmFxXDaBgZ+XlPXWuXK5c0vR04aDW2/koZ2MXuKSDl8NmBLEmBHAHhoIq48ckcdKqcHhrlnxFWArHMD66R3Pakl0UaJ98gDy2ldhxYlhEkAHXULrwEU0+yhaAVYkBdVLE+I7RqJ+XqTPGveDseOpdzrwJk8ipAPLlz6GuWB4dx7bHzAk9iGgx7cQeGlc96trQpE2NcEtdKeG2c27igyudCQSnY8Y5UVYfEqWQ9D+hoQ2Le8QkwdHcgEzDMfO2mgJP2okOmUdx9ta64XaDJfEuVuypJ6TWZY+03iXCuoZp01g860gqGQKeBGtYLv/AG1s4q5ass6qI0zHLrx+9d2OXE4ZRsISxyhToFYtPQRqf71P2ftgTBIIYRJOo6R0EVlVq84YEEyOZP8AXiKs/wDitzLBy+sfpVVm1RN4zVTj7TkLmQxoBK5tOms0rWMCiFERMRPqe9ZF/iyTxJPpH5Cpq7evrwuv/qJ9tabzL2geMJN4dqM9xvMcqwuWdAOcj1qPYkgQYgiDxEnkTy1oWxW0z5iynM3B8xjuSI1NEWA25bTDpcK5lnJdUNl/aESjRxjQzFcORNu/s7sclVfQdYfd8+Czkk3FQ+ZWkkgE/Lwb051iuMxJe4zMACSSQq5QDzgDh6UZ4nedrqAg9NFkAe3UVE2zg0vubl0G0CvzqMyiBxZRrqdJ71uS0qoDhJ7uwVVqanWlTlvDM0ZVZpMaAnX2pyJ5Z+leaNtkfC29dQPduJZB5HzMP5hOlWx+DmhP+JBA6Bf/ALUjkkOoNmZEUV7t7Pi0SwHnMjrHD+tFY+E2GFtX8e4WDEOhCgCDp7fnNTW3SX/uHtGUadO9LKaD4pMGG2dltlkcSD8hmY7f+qlbuWGe4Wb8Igc9T/aiO1ura/FmPqx/SpWF2RbtHyQBx4z+dTcimPE07ZYYcZVrOPiPtjxT4a6qhj1bn9OFGO39sC1bhT5m0HbvQNsjZr38VbRE8RySQOQ01c9hxk0YLYc0/wCKKK1sq+kShlhwHH3HKrnCXLqEZ7TjTjlbL6yBFbfu5uPZw4D3ALt06lj8o/lH6miu06gRAA9K6FKjmaML2dji0QZHrVpaIcNbu623ENy06juDBHcVqm092sNiFOe0s/vqArjuCP1ms03g3cv4RzK+LbPy3BoSOQI4Bh058qvGSeiTiCmBxHg3GtXpOUkBxOo5E8uFGeCveUagjkRWfptcveuGCNR5T6Rz56UU7IxIIgflBFHswdW95nAA0MACa5Q4LlKp8UNZWb8fFMA3LOHGa2JR3HFyeKqeQ/OhTbWAuWkRmQ2c6ZlBAPpMcO/qKb+H+xFxGPtq4DW7Azv0L8RPUFoHoK0TfPA+NhCIk28ze2sj3GtSKmR4q3nSY8wHL7gdjxq0+HuGvM13KrG0AMzclf8ABE8SeEdCaixCKehKn2NaNuTaX/h6oombtxmA0BM6F2/CoHvSZXUXQcfY5hNo5SFcZW78D6HnVoGDVGt4eUMgNAPHWcxEesila2ciLKuy8gJkT0IP6GuCOa+zss94TBrbDqxYq+uhIYHpodV7GoFmy3iOYnMFjWYGoIntofept9XCyQIPMaj+3vXcNx1gdJ4E9Kd44zQaXYzsDZzWg3iaszsx9zpw7VX72byXcPdtMiHIsliR5XHAoDyIGtXH+JRDDAoSeDTl9VPAg+tX2z7Ft8OQYuKxIIeCr5uAGmnQVeOmTydET/mWwmFXEvcC2iAZP/xgcTOkVgO39qf4nE3LomLjkieOXl9oou+JW7NzCW7aKzHCZ2e0JkKWiVP8SkR6e9Z5bbWulOzkZKV9Sa4bs1HDU5a1k8KIBxbmv6VJWojNTtq5ofSijM97QugqR0Ij6TVbNO331jv+gFNUrMSsFjmtzGoPI8P/AHV+m2Q1vOAoc5rbKdQUZfmjt1obSnbIkjmaHFDKTWi52dgrQuqzqCOh1WeRPaiO9vKy+S2QvCDCgD0qkRMoH3PM9gK8XXj8PtpNBz9IKh7Ze4PfS9baGvFh0IkfaiTB742XhHIzkfiAhv09qzG40NqPvoKcssGB6xI7dKym0FxTNgtPb1I8pYawdCO4Ohqo2phLgkoAR/CSp+h0+9U2wds5rQV/mXjVt/ipiDw71bhGauiXOUHSZSXdpYlDorj1g0028eI/HbX1kH7UQ3b09fsfzoe2nBY5Tw7CQf6UHhiHzzKvFvmBuMXbXWfKPT0rXvhruoMNhxcdYvXwGedSqcUtj21Pc9qzDY+DOIxNi0VgFxm/iA8zE+wivoAjIneIqbikZb2elOk11GkVxhlQD3pvDPofU1jEqzcg14uYZLtnw7gzI4II7SYjoRyNM4m5lB/3rUpNEXtH5VjHzVt3ZrYbaV+xmByOVBJiRoVP+kirHAY+DoQY461N+L+yFXaL3s8tdywo0yhbaqSTzk8IoSsPGg/uarGQrQbjbQpULz3NKmsHELfhPgAmGuXuLXLg83UKhzAc+LH6VebzXD4FxVMM2UA9tA39PevO6WH8HAYZTzthj2Lyf1FM7cM226jh6Kc5P109q5yqM5xKxnGgnKw9x/ajX4d3j/h7yMPKXVk80ScoD6c40+tBW1bUiy0ghkYEjnD8qsd1tt+ALzFgAtlnUMJUuOC9s0/akyW4Uho0ns06yuQEExrPczpp0PKncDaDtOXRdNQDl6ADmPvQ/u1tC7fwYuXsqu0lSVClknymBoOY9BVzsxypkGAQSNdNNJPvXnuoyUWWW1ZOxt8BWHiZSVMLAOkeUCeXcc6GFx5RQGhiQCUYgC4h5qx0DDoascYxMFgZ4KJM/TkJ1qDtbYgyg8GJnL3jWR07UVkfJ6GjpENMSD/07twDUC265tTwAbUETpr9aLd3FZMNkfQzJHCPppxql8S2FCA6rrHAHsehq92fbGTUKCQCQOUnSeZPaqeS5UgSein+I2JFzCXLVwEgIGBjQkGZB5EaVgd+2s+WY7jnzr6L3hw1t8JiGeT+wvcOMQYI+1YRvRgls4iLYi26W7iejop/Oa64J7OeVFMyxTlo6VxiToNe1XmyNysXfHkssqn8T+Rf/LU+wql0LV9FNNOTCep/KtBwPwgPG9iAO1tZ+7f0qyb4V4TLBu3p6yn5ZaHkQ/jkzIWM1ytEx3wdvcbF1HXkHlG+0iqHG/DjHWvmsyDwIdCD6azWT5dCyi49g0DUrB3DnBiT078qscTuZjLfz4e5wkgDMRw+YDVeI409hd1MYmW8cNcyAgksIB1jmfamp0KmrH7OdpmRAzHsvI05cwwPPlRvb2QgN9DbNvx7KqmkqoA4SOGtQt49y7jm5ctCQ1tSoHEMvFfeoKR1OAGPhxw4jtXjDrlLE9NPWoS4h0LAggiQQeI61Kv4tgBmUiRoSCJ9OtMSLvYdoN4kfObXiJHW2fMvupqXhtvIw+Ye9RNxLZDtcn5AVH+Yift+dVO82zxYxDqIyN50P8LGY9jIroi3GNkZJOQSX9sqBx+4qlxW1VJ4j61RATSuWhy51nksKgaR8JFFzGXHMHw0UD1dwJ+g+9bRfOa5HTT+tfOHwy282FxqjjbvMtp+xLeRvZvzNfRuGaXc9GIqd2GtHrFtrFRcG/mI707dbzGo2CbzD/fWgwro9bRvS8dIqXtDFm1Ye4oDFFzRMSBx15aVU3X/AGzetd3mecDeUExlGbX8MgsvoRIPasZmHb/7bOJ2jdfQBQtsRqPIBP3NVNk61Xi9mYt1JP1OlT8AMzdBVEIy0WyYpVN/4VieVhiOWq8OXOu0vIajQL18W7VtCYhVUTz8ogdzxqFiwQp7DjyA4x3PP3qq+ImEuXPBS3q+oEGMh8pzGDpoKG7myMaljKb+kEeFnYkyTImOfrzpBiXtV1NsNIMi+FMTrNoiI4aTQ/hGtw63TCMpGkTMgiAePpUsh1w9hNAyeOSCx0BKAieZjlUHD7Fe8oYIxQT5o0mQImiD2bfsHFI+FttbCwUEB04hRlgdCIjLTWLeASo5E+kig7cfbaWMPcw+IYqUvll180Oo5jkavcVte0bNwq6EKhzQ0wSNFJ5nWa48luTSKrStkzZiQ06a9ZJPqTxB7RVntULcQEHVSNdFMn+I6e9QN17wWwJOpBbvAHPoPzqbj8WCFUMA5giflJg6EdDTQiuBnfIrsRgYVGZFTTTLBEjh5pOZuZmouB2lluKBorEwCDBJ0metdxd1XUeChQgE3FHAHhKj0qJiNoAKFJOkAacxzntXM+L9lVZbPjvPmeHGUoynQMsQyn1FB2I+Gpv3ras5WzbTKDxuMklkToCoME9qLcEovW1fQQTm9ufvU98SlqMxAZvlE6seQA5mq4OStsDimRLey8JgLOYW7dsKNWgT7sdSTQ9id/bROlxAOpYTVJ8XNvSLeHB1nO47fhB95NZoErqULElk4uka/wD852v+8h/zV4/5tskibyKPWsjLU5ifw+lHxoHmZv2yN5sMVhcRbb/MKib37TBFkq2mYzB/lNYMDU3Z20TbcSSV5idIquH4TUiOV+SDibNvFjR4vlMG5ZYHr5TmX7A1X29pBsPYRyfDF8Z+egJYfeKo7G1mzIZVzbGksBntkaqe4HP+lebGLBtEawt1H75ZysPoRXZL9OP0c0V8+X2aFtC2mIFs2nKxqrKOR4ghhqIqalrIkElvWP0oc2JaUDwxcYMsshDSMp4Ag8RyqTf25k0uQD6j7V5UlTo9SLtWQ8Vurau3munS43oATw56cKHd9MOuW1hbIVrgaWYcFVQQJPAEzr6Ve3doG5OkLx151XYK3bxGJUFglpOOoGbXgJ4kn7Cq4cfJ76RPNPjGl2yr2GngN4TAg6hgeMnie/Koe/eHItoT+BoB/hb+4+9aNtHdtMTfaWNu7km2ywVuLr5WXjI4T2oQ25hmdDZuiCeBGsREH0NdbjqjiUrdmbLer14pNNX7RVip4gkfSkjVzlrLnY1yb1qBqbtv65xX1BYIUE9ST9TNfLm79stibKDibqAe7Cvp660eXpQCxq6/E9jTODaPoKWKaEY9jVffOg48eXYUGwods3P25nmwH10r3vgv/wCBjANP2F37CojiWb0H5U5vPih/w3EsTocPcn1yx+daJmfNtozAFFO6OCz4hARIEsfb+8UN2BEARyo43Gs+GzXnAOhUCSBrEn20HvTt0hErYaRSr2Np2v3D/rH9KVTKV/QK3NssQGCQIPDViSDrr7fSmMPau3oZiQukyIAPAa1M2FZFwqjccs9iQBx14a0VYvDLaQseA/d0P9KEYtjyko9Axgt1rZhnJuwG0BhVBbWTpz010p91tMmTDYZXHAusrbX+U6G4e40mmL+La+yoQMknyScvqY1Zucmpm7c4nFrh0JWAXe43zZV+YIBoGbh0HGqUSX2d2TuFevAuCltV5uD5jzAj6TTeJ3ZxFq3eTJmW6yEMgzRlBB7kEVqF5goCKMqqAAPSnEsQO5oQTj0wzkp6kjFsDjcRhmZVJdGGUqxAgcwJ8wqy2ntNrmUxlg9ZnTStNxuy7VzS5bV+5An68ao8buLZYfsybZ/1D76/eoyw2Wjkj7BbZ23BbQrlDfNrMHXlwrhx4KBcimBAmSBzJgRJPrULeLAvg3UPkYNMFZn3BH61XDamkAGpeNe0UtdhLsvHtCozAwxYgKEBAHlEDpXbNt3xH+JuoZRCbM8pgEAdQOfemtzLSYlr1twcwthlbTQTDe5kUR7M2LeHiLauq3htol1ZWIEQwOYH0FU4tKwc10Z7tLczCXrz3L20HdmaTksEgH92SRw4RT2G+F+FZlFrEPclSSHXIRBAEqDm1149Kk7X2vcs3XF9VZkP7S4h8xJ1VbeZYRQNJ1NS9lYNb9tbtseCX82YFnumOEux+ulZzdCKCsFMfuVYS81q4/hMokZJYNOoEctJrmH3Ht3Jyi++QScsGBPGI4TRzg71m+Thboe4wf5yAC0gkMSDIYERpyirXYW6lzC3/EF6VAIyxBYHkTzjjPatGbeguMfoytt0LHLxPcj+lM3t07Y4Zvc/2rRfiXbW2bNxBla5mDQBrlywT31oIuY9oOtPbTFSi1dAxtjZC2wGQmODDp09qibLxTLcVQxCsQpHIgkA1a38QTIPA8ar8HswteVQRqR/WqJkpR+g+xex2s3Glv2RlCRII0JXhw15iqwYbw3OcFpUEEGZB1DA86t7VhxfGHuNmV21j+UkEEjSpdzFjDL4FweKsSh0kKT8p9DPA12yim6auzlUmtrVFVYuG4QhcW0/EzcY6DqavcLsDD3ZWzcJYCeMgdzprP2qTg9i4a6khGnXUkg8Ox4V52dsNUxGdGZVWZEydIHPkedblGOo2jVKW5bPOAxtyzcW24Jay2ZDqdDxE/unlVlvVgFZBcSMwYxrxtv5gD6Nm19qYv74oj5UtktwkkD8pNVe0d42YhgiCZVhrqIzATy8000lKSuqEjxi6sz3fHZ4t3VI/EPyqgBoj2psq/fzXrjpIHATAA5DTShquGzrf9BFuIubaGGHS6pPoup/Kvo21ckT1NfPHw2tztC12Dn6Ka3vZ14m36NFAI/jG8jelQHPyDuxPsIH3p/H38tt2PISY7a1X4fE5rrLyRE+r+f8tKVsZIlIOJ6mqjeu4x2djbY4eHmHbVZFXeXSqXeRM2ExI62iD6cf0rGMENtkOsj8vajHYOKz2VEgMM0jgMoIhh0YE69QaosRhiAYII6Hh/au4fDN4ZNsgK06NxHIgHvWuwpUFwxeH/7if64pUEkOP3Pp/alScSvM/9k="/>
          <p:cNvSpPr>
            <a:spLocks noChangeAspect="1" noChangeArrowheads="1"/>
          </p:cNvSpPr>
          <p:nvPr/>
        </p:nvSpPr>
        <p:spPr bwMode="auto">
          <a:xfrm>
            <a:off x="63500" y="-801688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6" name="AutoShape 12" descr="data:image/jpg;base64,/9j/4AAQSkZJRgABAQAAAQABAAD/2wCEAAkGBhQSERUUExQVFBUVFxgYGBgYFxgXGBgaGBcVFxgYGxwXHCYeGBwjGRcXHy8gJCcpLCwsFR4xNTAqNSYrLCkBCQoKDgwOGg8PGiwkHx8sLCwsKSwsLCwsLCwsKSwsLCwsLCksLCwpKSksKSksKSkpLCwsLCwsLCwsLCwsKSwpLP/AABEIAK4BIgMBIgACEQEDEQH/xAAcAAABBQEBAQAAAAAAAAAAAAAGAAMEBQcBAgj/xABBEAACAQIDBgQEAwYEBgIDAAABAhEAAwQSIQUGMUFRYRMicYEHMpGhQrHBI1JictHhFIKS8BUWM1Oi8bLSJENj/8QAGQEAAwEBAQAAAAAAAAAAAAAAAQIDAAQF/8QAJBEAAgICAgICAgMAAAAAAAAAAAECEQMhEjETQSJRBDJCYXH/2gAMAwEAAhEDEQA/ANUpUqVYwqVKlWMKu0qVAYQE17CUkFOUQNnK7SpVgCpUq9DWsY4DTiiuKK9Vg2dpUq6FrAEBTd0U+q01eGtCwjNcNejXmiZipUqVLQBUstKu0yMcilFdpVjHKVdpVjAD8U8S4tC2Ln/UOiAlYHNmg+boBWI7VwRtLIJ1MTWtfFC6RiVzeUMqhCeDRqYPqaBN5MI2UaGBq2n3qTezqjFcL9g5svad1WGRmUjgwJBB7HlX0J8Od6GxmGIuENetEK508wI8rR14g9xWHbP2Q3hO+gZQWyfiYcSVHOBr7Ud/A64XxOIYDyiyob1LjL78aZMjJP2bGBXrJXBTgphOjgWkFr1SrUAVKlSomIFKlSrGFSpUqKMKuiuVx3ABJIAAJJOgAGpJ7RR0YdSvdY5vb8XbpZkwf7O2NPEIBuP/ABCdEXpzoQwnxIx6XM4xN1iOTNmU9ip0NI5DcWfSdKsx+HvxZbFXRh8Uiq7GFddBPEKy9+RFadRQGqFFPRTQp6iwCpUqVAwhTqjpQ7vbvdawGHa9cBaDlRBxdzwUdO55CsN2h8RtoYm4Xa89sTpbtMUVRyAjU+poMKPpUU1c4msO2B8UcbY0uMLyDit0yR2DcR9613d/eK3jbIu29J0ZTEqehjj61jUTq8mvRFeawWKlSpURRUqVcrGO0qVKsYVKKVQNsbaTDJmbVuSjif6CsEAvi4xZ7SupFsA5SZh2bViD1UACKoNiYNbqm2xOUxz5dAelO7572PjEyMAttWzAAcDwnrMae9DuA2mlmM1zLPBQMzcdKjJbOrHJVQePu+r4nzMMvhwgHGFEajlqePavXwhtLYvbQw0DPbuW2zDgVykBfYz9arbW8FpLoxEgqAqwCSSCJ1B51K+E9s5cViWmbtyJPPLJ/WhDs2aqNVWnKDdk7ecAS+dFBzM2kwePYchRThMaLgkaaTFWRysk0qVKiAVKlSrGIFKlSrGFSpUqxhUDfFneDwMKLKnz4gkHqLaxm+pIX60c1gHxL27/AInaFyDKWv2a/wCT5vq+Y/SgxorZQ3LcjSq+9h8uo161OsIzkW0jM2gkwO5JoiwHwyxES121HYk/eKS0USbBbZd9rV1binUQR6qZFfUuy8cL9m1dXhcRXH+YT+dYbj9wBZwdwqxe6oLTyAAkgewrSfhBjTc2Rh54oXT2ViR9jTQdizjQZinqaWnadkxVxuFdpMNKBjD/AIyYp7uLSx+C0iuByLXJlvoAKCtm2wGEietFnxWvKcaWRswKJOukiRoefAVQW7ZCqR5iyzAHIcyf0oS12PFN9BRh9l2WVHYQDo0axRp8PVSzdu2kaQwDD1H5aVmeBu3IMyR+6OPDWiz4fY5lxitdhUZSiL+6zfiY8yYy+9Sv5F+PwNXY15pGuCqnMxUq41eVehZhyuUq5WsB2q7bO2lw6rMFnOVF6n+lWAag7f3ytaujVlS5C99Dm+kj1oN6HhG3RRbe2piMSGUuUC6wvlAM6TGvrVfs3Z11b37RmdSdQxJMMJ0J6EHSrPCWzftlgCpPUETPrTuwsXnYJdGV7TBSf31B8rffUcqjZ0tV0Ue0dgv47YdsreKrmxdXTNlUsbVwfvZRoe1UKxeseDctjxIPh3FXzB1jKrAcZiJHXWtTu4MFrZ522VlbmIMEf6SRQNtHZ+XF3RbbKHuXFtkjRbqmWQ+q6j3qkWRkV+zt1wijxmZWc6IFJiPmOYiCR0FE2DuPh7DW8yrbzZlhfOqgzLGYJMRHU1As37pAaFb8MrPlA+ZSDqpnjSxjNcZUjUnX05U1Ctt9kvY20PEuQwhAcxX94j5E/lESesUZbH2icttpDFg7E9eHDtJj2rK3xDInlMM91rYPqpH6mjvYmIDC666W7aiza9FiW9yKIrNCR5E16qLgbkop6gflUqmFFSpUqxiBSpChdsPtF77F7q2bClsotZCzfuTmUyOtYwUVykrSJ615utArGK/be0PCsXbn7iMw9QDH3r5na4RqdSSST7yfvW5fEba628I9snzXIEdpkzWGYhJyjqD+dLIpFaL/AHFwy3cWA3AIfqedaBhd3Ml+ReJH7oAU/wCYjQ/Ss63OGS/LHKCIn8q0exZvWxprGoeBqP4zw96lLs6YLRW73bOurh8Vca/KBCFTWZYhQDrHPpzov+DeGKbJtT+K5dYembL+hrI95d5TibjIjFrebM54C440UKP3QfrW97pbN/w+Bw1rmlpZ/mPmb7k1SGiGRplwDTrMAJJgDiaZqk3y2jkshAY8Q6/yj+9VS5OiDdIjbY3wYaYcD+dhM+g/U0FbS2xeJYNduHxAeLHgeK9AOXvTy4jWOB5dGH9RTWJUMCG42nVieqnn9PyrtjjSOdzbBreXBh/DYjQAr+oqvXFZEChQQPlPMDmKvtpYyyUe34i5mjJxPmB0kgQAeFDd/A3GIEZTmA964fyI/P8A07cEvh/hKw2LI8wP3rTPh5sRbitiroVmYjIuvlynRyJ48hpyrOMBsKGl3ORZJPDhwM0e7HxRw+VlJgQIn5gTz6yDRj+NLtgn+QmqRorPXnNQVY+K2CYwTcT+ZJH/AIk1cYTfHCXYyX7ZJ5E5T96mCi7Zq8k0wMUDqII7GfyroxFEzH81cptbtN4vHJaRnc5VQST0AogIu8e8CYOw119TwRRxduQ/rWYYjbdwuWvsM7HVyCYgTkUDQKs+9Vm829LY3FoCcqZ1W2vRSwE+p4mp+0rDC63lJymREiQTJ+8VCbs6scaC7djFC4s9R7ffhUXbF9VxAIAAUSGnhprI58hQ/Y3miVXyHg2uvr3EVYPNzy6agDXQRxFKUL23jmyF30ILe6iI9CDr70C2doePiL9smPHfPbbhlur/ANNu0/Kf5qJNs7OxK2mIUFQjaqczEsNdKztDMciOBp4HPMILO0mDE8Cx86xwYaN9xVxs++CwJ9fYGqS3iRd/bx5hAxCDj08YDodM3Q686ex9025VSCCNGHQ+lUJlVtbGQEUcFvM09cwyijvda+pw6oNIYz9orNb9wEwavth7V8BwWjK0DUwfUd6xjbdk3ZSOlWQoO2dvPZQA+cq0CQpaCTAMDWJ6Ci4NWv6A012OUq85qVGxaIVeX4GvVN3Tp7GiY9xBI6E1FxV0AE06bvzev5gGqrat7QDqfyrPSsKVuge3q2OL9okiSDn7nKDAHvFYhrOVhDJIj0Oo+lfRnFYoe2huThbt0sbYzMJJBgz1qF12dDAbdbZmdSWEiP705vWXt2WXxLgtkQVk6/w+laJgdi27KBEWAojv/wC6q95d0GxSKqOqa6yCZHtW9jt6oyHYicomGH1mvpnYmKzWkGp8ggnQ9x7Vl+w9w7eFuobjeIc0mNBm5ADieVaZgdHQDuPtNGM7eiUlotWaKA9+MWTiAvIW1/8AIsf0o3uHWgbfMA4lQedqPcMSD9668X7HLPoHrEGQdR+JeYjg69x0p4GGOaCPDKt0YTIPuppjDnWG0KnRhxU9e4r1tJTlCwAzOq6cACfNHaNR6mu9HMxjAbJt3bGV1Bgss9gTHvFdOz/DuLJz5bcLAgyTGZv4o5ip+x7f7Nh1Jb7/ANKdZAXt92UH0Gn60rintmTfoYTAqkrxGime4NN4RyPCt8SrQfRDoTRlYs2bSM+q5g4JaCzESo9B2H1oRwT6yeQE9zxpYT5dDSjx7Mz2tKYi8vS4+n+Yx9qjC+an74qFxt4DmVPuUWfvVSGrz5KpNHfF3FMscLte4hlXZSOEMRR3sP4qMqhcQuaP/wBgMGP4uRPesxvXIFWWzdpW7WZ3si+MhCgsQFbTzGB5uYg0uw0vZsa7+WyuZEdl6jLFBG9++9zFRbQMFnS2upZuUx8x7cBQ/b30xBSFKWk4BEQAAe/Goex9lNiL/wAzDmzA/KO0czwFLv2NUf4hhutuO6ut7EaOJK2uOXoznkegFXm8+8HgqttQrOwPHXKv7x79KsMKVsWJ/Cq8zJ7anif60EYq21y81xiZYCR06D6VPthk3GJXLh2Ygk6yD9+dF+AYLbYTzMegEj76VTLbgzHMf2qUg5mg3Y0ahG5BLhdruygfhBHv6e1VG9e6YYHE4caHW4g5H99R+Y96atY6DHSizYmJ0H3/AN86KdHJLI27Mot3WRs6kq4+Vhz7H/frXi9ig+jQp7cPboO3D0qXttCuMvWhbUhbhCnMRpxEgac6nbM3Za6AYRVmJGs+5HGqtpDxi5dFBYtFngEt2/FHbrRXsrd7OwZgcqk5RzHr3q8wOEsYFGF0DwLsCcoNxbh+WOcNwidDB601bx73GyWRPTUdeLH+lI230XglHsudmJlu21E/MoHPnR/NCe7eBWzcOc5rhHzMIjsnKO/GihHp4RpEskuT0O0q5mpU5IYqh3y3j/wOFfEeH4mVkXLOX5zlmYq+oL+LCZtlYnt4bfS4tYxneP8Ajhi2Y+Fas21J4MDcPADiSBy6Vd7i73YjG+I2IZWyMoXKoUCQSeHHlxrHGaDWjfCRvJe/nX8jSz6KY/2NbRpFVGEvHz3OJLnTsDAA9qs7J8tVux7f7MZgfMCIiOJnQzrI17Vy5LdJFyeuNDMFlFWdXI19O3Sm8RiHUhQv/UkIxkA8ge1V73VW6Auq8YkDX0bjH61PvbYRzlYF+ZJIIBHIkHynpUFOVNWDo9XcE0qzjzLdyuIHJJU/3q4wr/tE/wA35GqvEbTV1tAFiSQfNGYKAdGKmGiYB41Kt3fOnqfyNdWNJdCv9dlzdaaz7fNz/ilPGFUHsDINGzuYrLNu3zcv3jJnMQI7CAK78cdnJNkpdTI+Yf8AkB+sfWpGOt5rJI/DDDqpGv0Imq/DXQbQZjEASe/D6zU/C4ljoVADCPMTmIPMgaD6zXano5X2R9n7QAYSdPzBqwI1IGpRyPsCPzBoOw27N0kgKxAnTMBI1iJMnSifZTBgZMNlUkczk8hjrplrGHjtNWk3H/mLHUf7NQMJic0lOLHSf/kewqHvjg2e2joi5Qw8RuDGSAvsDEzT2zLyJ5Jk824zHPTUCtaQabA7f/ZZsYnOCWS6AQTyIVQy/r6Ghlb9aL8RbJu4ZGtw+R5f94AKQDHQczWaA15+SuWjthfHZKxFwFRFMDEGQJ/30ryGpuNaQZssLLAKNaPd0sOEtL1fzH34fQVnHiaUbbM3psC2oLZSFAIPKBH0qcysGr2Fu2ccIVZ0+Y+iiapsPcnU8W1+v9qG94d6lKsts5mYQWHBR0Feth7bD2iGnMiiepA5ifSk4uhcsr0GWOQZgB+HjHXkPpUW/cy8eA1qPg8cuWc0k/7mmb93OwQfiIH+/alonOTnIkbPQzJjXWjTZ7ALPb+9VmB2Uh11HvXnebaQwmFdwZIEAHmW0HCt7NLDJAViNuZr9y5xzO0mJPT7URbL2n4VpyNRYtqBP4rtxgJ9lI+9Z3sVwxAnXU+vOi/D4xGsMoJm5dDMvEBVGhzcDr+VXlC6ofHPimgwxFx7qPbCoTaFk+YSPMrEk9CeFV64h1AQuBl4rkAHpzI05g1JwT+a6VMrcKQSPMBbTLry1qi3is3LM4jxStp3ywgnIYGp7MQffSrYoJRtollnyloLdmYx1AyuzL+65zj0BOooy2PtIXUngynK681PL1BEEGsk2Lt0ER4oP8yMPvR7u/tHI0GMrxPryPprTTivQkWwsmlXnNSqJSzrGhL4jCdmYsf/AMp+jKaJyxigLfrerDthr+HV87uhTygsgMiZb2PCiAw/ZOzTiL6W9QGOpHIDUn6Vruw8Nbst4dtcigLpz56k8Se9ZlsJ1s4kM7FFyuJI4EgheHImNa0TZGJUvmFxXDaBgZ+XlPXWuXK5c0vR04aDW2/koZ2MXuKSDl8NmBLEmBHAHhoIq48ckcdKqcHhrlnxFWArHMD66R3Pakl0UaJ98gDy2ldhxYlhEkAHXULrwEU0+yhaAVYkBdVLE+I7RqJ+XqTPGveDseOpdzrwJk8ipAPLlz6GuWB4dx7bHzAk9iGgx7cQeGlc96trQpE2NcEtdKeG2c27igyudCQSnY8Y5UVYfEqWQ9D+hoQ2Le8QkwdHcgEzDMfO2mgJP2okOmUdx9ta64XaDJfEuVuypJ6TWZY+03iXCuoZp01g860gqGQKeBGtYLv/AG1s4q5ass6qI0zHLrx+9d2OXE4ZRsISxyhToFYtPQRqf71P2ftgTBIIYRJOo6R0EVlVq84YEEyOZP8AXiKs/wDitzLBy+sfpVVm1RN4zVTj7TkLmQxoBK5tOms0rWMCiFERMRPqe9ZF/iyTxJPpH5Cpq7evrwuv/qJ9tabzL2geMJN4dqM9xvMcqwuWdAOcj1qPYkgQYgiDxEnkTy1oWxW0z5iynM3B8xjuSI1NEWA25bTDpcK5lnJdUNl/aESjRxjQzFcORNu/s7sclVfQdYfd8+Czkk3FQ+ZWkkgE/Lwb051iuMxJe4zMACSSQq5QDzgDh6UZ4nedrqAg9NFkAe3UVE2zg0vubl0G0CvzqMyiBxZRrqdJ71uS0qoDhJ7uwVVqanWlTlvDM0ZVZpMaAnX2pyJ5Z+leaNtkfC29dQPduJZB5HzMP5hOlWx+DmhP+JBA6Bf/ALUjkkOoNmZEUV7t7Pi0SwHnMjrHD+tFY+E2GFtX8e4WDEOhCgCDp7fnNTW3SX/uHtGUadO9LKaD4pMGG2dltlkcSD8hmY7f+qlbuWGe4Wb8Igc9T/aiO1ura/FmPqx/SpWF2RbtHyQBx4z+dTcimPE07ZYYcZVrOPiPtjxT4a6qhj1bn9OFGO39sC1bhT5m0HbvQNsjZr38VbRE8RySQOQ01c9hxk0YLYc0/wCKKK1sq+kShlhwHH3HKrnCXLqEZ7TjTjlbL6yBFbfu5uPZw4D3ALt06lj8o/lH6miu06gRAA9K6FKjmaML2dji0QZHrVpaIcNbu623ENy06juDBHcVqm092sNiFOe0s/vqArjuCP1ms03g3cv4RzK+LbPy3BoSOQI4Bh058qvGSeiTiCmBxHg3GtXpOUkBxOo5E8uFGeCveUagjkRWfptcveuGCNR5T6Rz56UU7IxIIgflBFHswdW95nAA0MACa5Q4LlKp8UNZWb8fFMA3LOHGa2JR3HFyeKqeQ/OhTbWAuWkRmQ2c6ZlBAPpMcO/qKb+H+xFxGPtq4DW7Azv0L8RPUFoHoK0TfPA+NhCIk28ze2sj3GtSKmR4q3nSY8wHL7gdjxq0+HuGvM13KrG0AMzclf8ABE8SeEdCaixCKehKn2NaNuTaX/h6oombtxmA0BM6F2/CoHvSZXUXQcfY5hNo5SFcZW78D6HnVoGDVGt4eUMgNAPHWcxEesila2ciLKuy8gJkT0IP6GuCOa+zss94TBrbDqxYq+uhIYHpodV7GoFmy3iOYnMFjWYGoIntofept9XCyQIPMaj+3vXcNx1gdJ4E9Kd44zQaXYzsDZzWg3iaszsx9zpw7VX72byXcPdtMiHIsliR5XHAoDyIGtXH+JRDDAoSeDTl9VPAg+tX2z7Ft8OQYuKxIIeCr5uAGmnQVeOmTydET/mWwmFXEvcC2iAZP/xgcTOkVgO39qf4nE3LomLjkieOXl9oou+JW7NzCW7aKzHCZ2e0JkKWiVP8SkR6e9Z5bbWulOzkZKV9Sa4bs1HDU5a1k8KIBxbmv6VJWojNTtq5ofSijM97QugqR0Ij6TVbNO331jv+gFNUrMSsFjmtzGoPI8P/AHV+m2Q1vOAoc5rbKdQUZfmjt1obSnbIkjmaHFDKTWi52dgrQuqzqCOh1WeRPaiO9vKy+S2QvCDCgD0qkRMoH3PM9gK8XXj8PtpNBz9IKh7Ze4PfS9baGvFh0IkfaiTB742XhHIzkfiAhv09qzG40NqPvoKcssGB6xI7dKym0FxTNgtPb1I8pYawdCO4Ohqo2phLgkoAR/CSp+h0+9U2wds5rQV/mXjVt/ipiDw71bhGauiXOUHSZSXdpYlDorj1g0028eI/HbX1kH7UQ3b09fsfzoe2nBY5Tw7CQf6UHhiHzzKvFvmBuMXbXWfKPT0rXvhruoMNhxcdYvXwGedSqcUtj21Pc9qzDY+DOIxNi0VgFxm/iA8zE+wivoAjIneIqbikZb2elOk11GkVxhlQD3pvDPofU1jEqzcg14uYZLtnw7gzI4II7SYjoRyNM4m5lB/3rUpNEXtH5VjHzVt3ZrYbaV+xmByOVBJiRoVP+kirHAY+DoQY461N+L+yFXaL3s8tdywo0yhbaqSTzk8IoSsPGg/uarGQrQbjbQpULz3NKmsHELfhPgAmGuXuLXLg83UKhzAc+LH6VebzXD4FxVMM2UA9tA39PevO6WH8HAYZTzthj2Lyf1FM7cM226jh6Kc5P109q5yqM5xKxnGgnKw9x/ajX4d3j/h7yMPKXVk80ScoD6c40+tBW1bUiy0ghkYEjnD8qsd1tt+ALzFgAtlnUMJUuOC9s0/akyW4Uho0ns06yuQEExrPczpp0PKncDaDtOXRdNQDl6ADmPvQ/u1tC7fwYuXsqu0lSVClknymBoOY9BVzsxypkGAQSNdNNJPvXnuoyUWWW1ZOxt8BWHiZSVMLAOkeUCeXcc6GFx5RQGhiQCUYgC4h5qx0DDoascYxMFgZ4KJM/TkJ1qDtbYgyg8GJnL3jWR07UVkfJ6GjpENMSD/07twDUC265tTwAbUETpr9aLd3FZMNkfQzJHCPppxql8S2FCA6rrHAHsehq92fbGTUKCQCQOUnSeZPaqeS5UgSein+I2JFzCXLVwEgIGBjQkGZB5EaVgd+2s+WY7jnzr6L3hw1t8JiGeT+wvcOMQYI+1YRvRgls4iLYi26W7iejop/Oa64J7OeVFMyxTlo6VxiToNe1XmyNysXfHkssqn8T+Rf/LU+wql0LV9FNNOTCep/KtBwPwgPG9iAO1tZ+7f0qyb4V4TLBu3p6yn5ZaHkQ/jkzIWM1ytEx3wdvcbF1HXkHlG+0iqHG/DjHWvmsyDwIdCD6azWT5dCyi49g0DUrB3DnBiT078qscTuZjLfz4e5wkgDMRw+YDVeI409hd1MYmW8cNcyAgksIB1jmfamp0KmrH7OdpmRAzHsvI05cwwPPlRvb2QgN9DbNvx7KqmkqoA4SOGtQt49y7jm5ctCQ1tSoHEMvFfeoKR1OAGPhxw4jtXjDrlLE9NPWoS4h0LAggiQQeI61Kv4tgBmUiRoSCJ9OtMSLvYdoN4kfObXiJHW2fMvupqXhtvIw+Ye9RNxLZDtcn5AVH+Yift+dVO82zxYxDqIyN50P8LGY9jIroi3GNkZJOQSX9sqBx+4qlxW1VJ4j61RATSuWhy51nksKgaR8JFFzGXHMHw0UD1dwJ+g+9bRfOa5HTT+tfOHwy282FxqjjbvMtp+xLeRvZvzNfRuGaXc9GIqd2GtHrFtrFRcG/mI707dbzGo2CbzD/fWgwro9bRvS8dIqXtDFm1Ye4oDFFzRMSBx15aVU3X/AGzetd3mecDeUExlGbX8MgsvoRIPasZmHb/7bOJ2jdfQBQtsRqPIBP3NVNk61Xi9mYt1JP1OlT8AMzdBVEIy0WyYpVN/4VieVhiOWq8OXOu0vIajQL18W7VtCYhVUTz8ogdzxqFiwQp7DjyA4x3PP3qq+ImEuXPBS3q+oEGMh8pzGDpoKG7myMaljKb+kEeFnYkyTImOfrzpBiXtV1NsNIMi+FMTrNoiI4aTQ/hGtw63TCMpGkTMgiAePpUsh1w9hNAyeOSCx0BKAieZjlUHD7Fe8oYIxQT5o0mQImiD2bfsHFI+FttbCwUEB04hRlgdCIjLTWLeASo5E+kig7cfbaWMPcw+IYqUvll180Oo5jkavcVte0bNwq6EKhzQ0wSNFJ5nWa48luTSKrStkzZiQ06a9ZJPqTxB7RVntULcQEHVSNdFMn+I6e9QN17wWwJOpBbvAHPoPzqbj8WCFUMA5giflJg6EdDTQiuBnfIrsRgYVGZFTTTLBEjh5pOZuZmouB2lluKBorEwCDBJ0metdxd1XUeChQgE3FHAHhKj0qJiNoAKFJOkAacxzntXM+L9lVZbPjvPmeHGUoynQMsQyn1FB2I+Gpv3ras5WzbTKDxuMklkToCoME9qLcEovW1fQQTm9ufvU98SlqMxAZvlE6seQA5mq4OStsDimRLey8JgLOYW7dsKNWgT7sdSTQ9id/bROlxAOpYTVJ8XNvSLeHB1nO47fhB95NZoErqULElk4uka/wD852v+8h/zV4/5tskibyKPWsjLU5ifw+lHxoHmZv2yN5sMVhcRbb/MKib37TBFkq2mYzB/lNYMDU3Z20TbcSSV5idIquH4TUiOV+SDibNvFjR4vlMG5ZYHr5TmX7A1X29pBsPYRyfDF8Z+egJYfeKo7G1mzIZVzbGksBntkaqe4HP+lebGLBtEawt1H75ZysPoRXZL9OP0c0V8+X2aFtC2mIFs2nKxqrKOR4ghhqIqalrIkElvWP0oc2JaUDwxcYMsshDSMp4Ag8RyqTf25k0uQD6j7V5UlTo9SLtWQ8Vurau3munS43oATw56cKHd9MOuW1hbIVrgaWYcFVQQJPAEzr6Ve3doG5OkLx151XYK3bxGJUFglpOOoGbXgJ4kn7Cq4cfJ76RPNPjGl2yr2GngN4TAg6hgeMnie/Koe/eHItoT+BoB/hb+4+9aNtHdtMTfaWNu7km2ywVuLr5WXjI4T2oQ25hmdDZuiCeBGsREH0NdbjqjiUrdmbLer14pNNX7RVip4gkfSkjVzlrLnY1yb1qBqbtv65xX1BYIUE9ST9TNfLm79stibKDibqAe7Cvp660eXpQCxq6/E9jTODaPoKWKaEY9jVffOg48eXYUGwods3P25nmwH10r3vgv/wCBjANP2F37CojiWb0H5U5vPih/w3EsTocPcn1yx+daJmfNtozAFFO6OCz4hARIEsfb+8UN2BEARyo43Gs+GzXnAOhUCSBrEn20HvTt0hErYaRSr2Np2v3D/rH9KVTKV/QK3NssQGCQIPDViSDrr7fSmMPau3oZiQukyIAPAa1M2FZFwqjccs9iQBx14a0VYvDLaQseA/d0P9KEYtjyko9Axgt1rZhnJuwG0BhVBbWTpz010p91tMmTDYZXHAusrbX+U6G4e40mmL+La+yoQMknyScvqY1Zucmpm7c4nFrh0JWAXe43zZV+YIBoGbh0HGqUSX2d2TuFevAuCltV5uD5jzAj6TTeJ3ZxFq3eTJmW6yEMgzRlBB7kEVqF5goCKMqqAAPSnEsQO5oQTj0wzkp6kjFsDjcRhmZVJdGGUqxAgcwJ8wqy2ntNrmUxlg9ZnTStNxuy7VzS5bV+5An68ao8buLZYfsybZ/1D76/eoyw2Wjkj7BbZ23BbQrlDfNrMHXlwrhx4KBcimBAmSBzJgRJPrULeLAvg3UPkYNMFZn3BH61XDamkAGpeNe0UtdhLsvHtCozAwxYgKEBAHlEDpXbNt3xH+JuoZRCbM8pgEAdQOfemtzLSYlr1twcwthlbTQTDe5kUR7M2LeHiLauq3htol1ZWIEQwOYH0FU4tKwc10Z7tLczCXrz3L20HdmaTksEgH92SRw4RT2G+F+FZlFrEPclSSHXIRBAEqDm1149Kk7X2vcs3XF9VZkP7S4h8xJ1VbeZYRQNJ1NS9lYNb9tbtseCX82YFnumOEux+ulZzdCKCsFMfuVYS81q4/hMokZJYNOoEctJrmH3Ht3Jyi++QScsGBPGI4TRzg71m+Thboe4wf5yAC0gkMSDIYERpyirXYW6lzC3/EF6VAIyxBYHkTzjjPatGbeguMfoytt0LHLxPcj+lM3t07Y4Zvc/2rRfiXbW2bNxBla5mDQBrlywT31oIuY9oOtPbTFSi1dAxtjZC2wGQmODDp09qibLxTLcVQxCsQpHIgkA1a38QTIPA8ar8HswteVQRqR/WqJkpR+g+xex2s3Glv2RlCRII0JXhw15iqwYbw3OcFpUEEGZB1DA86t7VhxfGHuNmV21j+UkEEjSpdzFjDL4FweKsSh0kKT8p9DPA12yim6auzlUmtrVFVYuG4QhcW0/EzcY6DqavcLsDD3ZWzcJYCeMgdzprP2qTg9i4a6khGnXUkg8Ox4V52dsNUxGdGZVWZEydIHPkedblGOo2jVKW5bPOAxtyzcW24Jay2ZDqdDxE/unlVlvVgFZBcSMwYxrxtv5gD6Nm19qYv74oj5UtktwkkD8pNVe0d42YhgiCZVhrqIzATy8000lKSuqEjxi6sz3fHZ4t3VI/EPyqgBoj2psq/fzXrjpIHATAA5DTShquGzrf9BFuIubaGGHS6pPoup/Kvo21ckT1NfPHw2tztC12Dn6Ka3vZ14m36NFAI/jG8jelQHPyDuxPsIH3p/H38tt2PISY7a1X4fE5rrLyRE+r+f8tKVsZIlIOJ6mqjeu4x2djbY4eHmHbVZFXeXSqXeRM2ExI62iD6cf0rGMENtkOsj8vajHYOKz2VEgMM0jgMoIhh0YE69QaosRhiAYII6Hh/au4fDN4ZNsgK06NxHIgHvWuwpUFwxeH/7if64pUEkOP3Pp/alScSvM/9k="/>
          <p:cNvSpPr>
            <a:spLocks noChangeAspect="1" noChangeArrowheads="1"/>
          </p:cNvSpPr>
          <p:nvPr/>
        </p:nvSpPr>
        <p:spPr bwMode="auto">
          <a:xfrm>
            <a:off x="63500" y="-611188"/>
            <a:ext cx="2114550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3600" kern="1200" dirty="0" smtClean="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rPr>
              <a:t>Increase flow, meaning, </a:t>
            </a:r>
            <a:endParaRPr lang="en-US" sz="3600" dirty="0" smtClean="0">
              <a:latin typeface="Arial Black" pitchFamily="34" charset="0"/>
            </a:endParaRPr>
          </a:p>
          <a:p>
            <a:pPr rtl="0" eaLnBrk="1" latinLnBrk="0" hangingPunct="1"/>
            <a:r>
              <a:rPr lang="en-US" sz="3600" kern="1200" dirty="0" smtClean="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rPr>
              <a:t>and engagement.....around</a:t>
            </a:r>
            <a:endParaRPr lang="en-US" sz="3600" dirty="0" smtClean="0">
              <a:latin typeface="Arial Black" pitchFamily="34" charset="0"/>
            </a:endParaRPr>
          </a:p>
          <a:p>
            <a:pPr rtl="0" eaLnBrk="1" latinLnBrk="0" hangingPunct="1"/>
            <a:r>
              <a:rPr lang="en-US" sz="3600" kern="1200" dirty="0" smtClean="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rPr>
              <a:t>“units of analysis”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t0.gstatic.com/images?q=tbn:ANd9GcS4qr8NC23NdNy-0IAQxfewcW9c6TPc30kTWu8kTJLs7HMBwy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800"/>
            <a:ext cx="1371600" cy="1023425"/>
          </a:xfrm>
          <a:prstGeom prst="rect">
            <a:avLst/>
          </a:prstGeom>
          <a:noFill/>
        </p:spPr>
      </p:pic>
      <p:pic>
        <p:nvPicPr>
          <p:cNvPr id="1026" name="Picture 2" descr="http://www.dijksterhuis.org/wp-content/uploads/2008/09/wp_db_schematics_v1_0.png"/>
          <p:cNvPicPr>
            <a:picLocks noChangeAspect="1" noChangeArrowheads="1"/>
          </p:cNvPicPr>
          <p:nvPr/>
        </p:nvPicPr>
        <p:blipFill>
          <a:blip r:embed="rId3" cstate="print"/>
          <a:srcRect b="36302"/>
          <a:stretch>
            <a:fillRect/>
          </a:stretch>
        </p:blipFill>
        <p:spPr bwMode="auto">
          <a:xfrm>
            <a:off x="6155597" y="2057400"/>
            <a:ext cx="2912203" cy="1143000"/>
          </a:xfrm>
          <a:prstGeom prst="rect">
            <a:avLst/>
          </a:prstGeom>
          <a:noFill/>
        </p:spPr>
      </p:pic>
      <p:pic>
        <p:nvPicPr>
          <p:cNvPr id="2" name="Picture 4" descr="http://www.ilrinc.com/images/uploads/products/cache/Teens_at_Risk_Youth__Guns_VHS-0x3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133600"/>
            <a:ext cx="1066800" cy="1549295"/>
          </a:xfrm>
          <a:prstGeom prst="rect">
            <a:avLst/>
          </a:prstGeom>
          <a:noFill/>
        </p:spPr>
      </p:pic>
      <p:pic>
        <p:nvPicPr>
          <p:cNvPr id="1030" name="Picture 6" descr="http://teacher.scholastic.com/commclub/officer/assets/images/cov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2514600"/>
            <a:ext cx="1091821" cy="1219200"/>
          </a:xfrm>
          <a:prstGeom prst="rect">
            <a:avLst/>
          </a:prstGeom>
          <a:noFill/>
        </p:spPr>
      </p:pic>
      <p:pic>
        <p:nvPicPr>
          <p:cNvPr id="1038" name="Picture 14" descr="http://1.bp.blogspot.com/_aGGtGBGkMVQ/SsOmtV8iAsI/AAAAAAAABF4/AU_ovJskbFc/s400/Polanski_ProbRepor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1" y="2133600"/>
            <a:ext cx="2133600" cy="858775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6705600" y="1676400"/>
            <a:ext cx="16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Structured Data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0400" y="1676400"/>
            <a:ext cx="271741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Reports</a:t>
            </a:r>
          </a:p>
          <a:p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(Case Reviews, Statistical Summaries, Annual Reports</a:t>
            </a:r>
            <a:r>
              <a:rPr lang="en-US" sz="900" dirty="0" smtClean="0"/>
              <a:t>)</a:t>
            </a:r>
            <a:endParaRPr lang="en-US" sz="900" dirty="0"/>
          </a:p>
        </p:txBody>
      </p:sp>
      <p:sp>
        <p:nvSpPr>
          <p:cNvPr id="26" name="TextBox 25"/>
          <p:cNvSpPr txBox="1"/>
          <p:nvPr/>
        </p:nvSpPr>
        <p:spPr>
          <a:xfrm>
            <a:off x="228600" y="1828800"/>
            <a:ext cx="2500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</a:rPr>
              <a:t>Informal Communication &amp;</a:t>
            </a:r>
          </a:p>
          <a:p>
            <a:pPr algn="ctr"/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</a:rPr>
              <a:t>Partnership Building</a:t>
            </a:r>
            <a:endParaRPr lang="en-US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Arc 22" descr="Around a Defined Problem"/>
          <p:cNvSpPr/>
          <p:nvPr/>
        </p:nvSpPr>
        <p:spPr>
          <a:xfrm>
            <a:off x="990600" y="4114800"/>
            <a:ext cx="6858000" cy="2057400"/>
          </a:xfrm>
          <a:prstGeom prst="arc">
            <a:avLst>
              <a:gd name="adj1" fmla="val 7015152"/>
              <a:gd name="adj2" fmla="val 4487185"/>
            </a:avLst>
          </a:prstGeom>
          <a:ln w="1016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>
              <a:latin typeface="Arial Black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16200000" flipH="1">
            <a:off x="7753665" y="5124136"/>
            <a:ext cx="190489" cy="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990600" y="4191000"/>
            <a:ext cx="6858000" cy="2057400"/>
          </a:xfrm>
          <a:prstGeom prst="arc">
            <a:avLst>
              <a:gd name="adj1" fmla="val 6868692"/>
              <a:gd name="adj2" fmla="val 4402568"/>
            </a:avLst>
          </a:prstGeom>
          <a:ln w="101600" cmpd="sng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Around a Defined Problem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Isosceles Triangle 28"/>
          <p:cNvSpPr/>
          <p:nvPr/>
        </p:nvSpPr>
        <p:spPr>
          <a:xfrm rot="5400000">
            <a:off x="3657600" y="6019800"/>
            <a:ext cx="533400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Isosceles Triangle 29"/>
          <p:cNvSpPr/>
          <p:nvPr/>
        </p:nvSpPr>
        <p:spPr>
          <a:xfrm rot="16200000">
            <a:off x="4419600" y="6019800"/>
            <a:ext cx="533400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ular Callout 18" descr="Structured Data"/>
          <p:cNvSpPr/>
          <p:nvPr/>
        </p:nvSpPr>
        <p:spPr>
          <a:xfrm>
            <a:off x="6096000" y="1600200"/>
            <a:ext cx="3048000" cy="2209800"/>
          </a:xfrm>
          <a:prstGeom prst="wedgeRectCallout">
            <a:avLst>
              <a:gd name="adj1" fmla="val -58130"/>
              <a:gd name="adj2" fmla="val 80953"/>
            </a:avLst>
          </a:prstGeom>
          <a:solidFill>
            <a:schemeClr val="accent3">
              <a:lumMod val="75000"/>
              <a:alpha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ular Callout 19" descr="Reports"/>
          <p:cNvSpPr/>
          <p:nvPr/>
        </p:nvSpPr>
        <p:spPr>
          <a:xfrm>
            <a:off x="3124200" y="1600200"/>
            <a:ext cx="2895600" cy="2209800"/>
          </a:xfrm>
          <a:prstGeom prst="wedgeRectCallout">
            <a:avLst>
              <a:gd name="adj1" fmla="val -444"/>
              <a:gd name="adj2" fmla="val 79604"/>
            </a:avLst>
          </a:prstGeom>
          <a:solidFill>
            <a:schemeClr val="accent2">
              <a:lumMod val="75000"/>
              <a:alpha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ular Callout 20" descr="Informal Communication &amp; Partnership Building"/>
          <p:cNvSpPr/>
          <p:nvPr/>
        </p:nvSpPr>
        <p:spPr>
          <a:xfrm>
            <a:off x="0" y="1600200"/>
            <a:ext cx="3048000" cy="2209800"/>
          </a:xfrm>
          <a:prstGeom prst="wedgeRectCallout">
            <a:avLst>
              <a:gd name="adj1" fmla="val 46060"/>
              <a:gd name="adj2" fmla="val 80954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1447800" y="152400"/>
            <a:ext cx="6248400" cy="1676400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rPr>
              <a:t>Increase Flow, Meaning, </a:t>
            </a:r>
            <a:endParaRPr lang="en-US" sz="3200" dirty="0" smtClean="0">
              <a:latin typeface="Arial Black" pitchFamily="34" charset="0"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rPr>
              <a:t>and Engagement.....around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Approach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0" y="1447800"/>
            <a:ext cx="9144000" cy="5334000"/>
            <a:chOff x="0" y="1447800"/>
            <a:chExt cx="9144000" cy="5334000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1447800"/>
              <a:ext cx="4419600" cy="2590800"/>
              <a:chOff x="2209800" y="2438400"/>
              <a:chExt cx="4419600" cy="2590800"/>
            </a:xfrm>
          </p:grpSpPr>
          <p:pic>
            <p:nvPicPr>
              <p:cNvPr id="5" name="Picture 2" descr="http://t0.gstatic.com/images?q=tbn:ANd9GcQVf4oQBhb4myUlSuRtplkCgPfFxjVSPJJt3_cRA84UJe-9Vv0Lqw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lum bright="16000" contrast="3000"/>
              </a:blip>
              <a:srcRect/>
              <a:stretch>
                <a:fillRect/>
              </a:stretch>
            </p:blipFill>
            <p:spPr bwMode="auto">
              <a:xfrm>
                <a:off x="3581400" y="3048000"/>
                <a:ext cx="1558335" cy="1981200"/>
              </a:xfrm>
              <a:prstGeom prst="rect">
                <a:avLst/>
              </a:prstGeom>
              <a:noFill/>
            </p:spPr>
          </p:pic>
          <p:sp>
            <p:nvSpPr>
              <p:cNvPr id="6" name="Arc 5"/>
              <p:cNvSpPr/>
              <p:nvPr/>
            </p:nvSpPr>
            <p:spPr>
              <a:xfrm>
                <a:off x="2209800" y="2438400"/>
                <a:ext cx="4419600" cy="2057400"/>
              </a:xfrm>
              <a:prstGeom prst="arc">
                <a:avLst>
                  <a:gd name="adj1" fmla="val 7015152"/>
                  <a:gd name="adj2" fmla="val 4487185"/>
                </a:avLst>
              </a:prstGeom>
              <a:ln w="101600" cmpd="sng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latin typeface="Arial Black" pitchFamily="34" charset="0"/>
                </a:endParaRPr>
              </a:p>
            </p:txBody>
          </p:sp>
          <p:sp>
            <p:nvSpPr>
              <p:cNvPr id="7" name="Arc 6"/>
              <p:cNvSpPr/>
              <p:nvPr/>
            </p:nvSpPr>
            <p:spPr>
              <a:xfrm>
                <a:off x="2209800" y="2514600"/>
                <a:ext cx="4419600" cy="2057400"/>
              </a:xfrm>
              <a:prstGeom prst="arc">
                <a:avLst>
                  <a:gd name="adj1" fmla="val 6868692"/>
                  <a:gd name="adj2" fmla="val 4402568"/>
                </a:avLst>
              </a:prstGeom>
              <a:ln w="101600" cmpd="sng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Persons at Risk</a:t>
                </a:r>
              </a:p>
              <a:p>
                <a:pPr algn="ctr"/>
                <a:endParaRPr lang="en-US" sz="2800" b="1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 algn="ctr"/>
                <a:endParaRPr lang="en-US" sz="2800" b="1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 algn="ctr"/>
                <a:endParaRPr lang="en-US" sz="28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5400000">
                <a:off x="3666067" y="4411133"/>
                <a:ext cx="533400" cy="245533"/>
              </a:xfrm>
              <a:prstGeom prst="triangl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" name="Isosceles Triangle 8"/>
              <p:cNvSpPr/>
              <p:nvPr/>
            </p:nvSpPr>
            <p:spPr>
              <a:xfrm rot="16200000">
                <a:off x="4428067" y="4411133"/>
                <a:ext cx="533400" cy="245533"/>
              </a:xfrm>
              <a:prstGeom prst="triangl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724400" y="1447800"/>
              <a:ext cx="4419600" cy="2362200"/>
              <a:chOff x="2209800" y="2438400"/>
              <a:chExt cx="4419600" cy="2362200"/>
            </a:xfrm>
          </p:grpSpPr>
          <p:grpSp>
            <p:nvGrpSpPr>
              <p:cNvPr id="11" name="Group 18"/>
              <p:cNvGrpSpPr/>
              <p:nvPr/>
            </p:nvGrpSpPr>
            <p:grpSpPr>
              <a:xfrm>
                <a:off x="3352797" y="3124202"/>
                <a:ext cx="2209797" cy="1219201"/>
                <a:chOff x="3200400" y="2743200"/>
                <a:chExt cx="2590800" cy="1447800"/>
              </a:xfrm>
            </p:grpSpPr>
            <p:pic>
              <p:nvPicPr>
                <p:cNvPr id="16" name="Picture 2" descr="http://us.cdn1.123rf.com/168nwm/michaeldb/michaeldb1102/michaeldb110200031/8889479-secure-family-parents-and-kids-safe-at-home-inside-a-secure-house-outline.jp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lum bright="62000"/>
                </a:blip>
                <a:srcRect/>
                <a:stretch>
                  <a:fillRect/>
                </a:stretch>
              </p:blipFill>
              <p:spPr bwMode="auto">
                <a:xfrm>
                  <a:off x="3200400" y="3601156"/>
                  <a:ext cx="1135934" cy="58984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7" name="Picture 2" descr="http://us.cdn1.123rf.com/168nwm/michaeldb/michaeldb1102/michaeldb110200031/8889479-secure-family-parents-and-kids-safe-at-home-inside-a-secure-house-outline.jp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lum bright="62000"/>
                </a:blip>
                <a:srcRect/>
                <a:stretch>
                  <a:fillRect/>
                </a:stretch>
              </p:blipFill>
              <p:spPr bwMode="auto">
                <a:xfrm>
                  <a:off x="3276972" y="2743200"/>
                  <a:ext cx="1135934" cy="58984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8" name="Picture 2" descr="http://us.cdn1.123rf.com/168nwm/michaeldb/michaeldb1102/michaeldb110200031/8889479-secure-family-parents-and-kids-safe-at-home-inside-a-secure-house-outline.jp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lum bright="62000"/>
                </a:blip>
                <a:srcRect/>
                <a:stretch>
                  <a:fillRect/>
                </a:stretch>
              </p:blipFill>
              <p:spPr bwMode="auto">
                <a:xfrm>
                  <a:off x="4578694" y="3601156"/>
                  <a:ext cx="1135934" cy="58984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9" name="Picture 2" descr="http://us.cdn1.123rf.com/168nwm/michaeldb/michaeldb1102/michaeldb110200031/8889479-secure-family-parents-and-kids-safe-at-home-inside-a-secure-house-outline.jp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lum bright="62000"/>
                </a:blip>
                <a:srcRect/>
                <a:stretch>
                  <a:fillRect/>
                </a:stretch>
              </p:blipFill>
              <p:spPr bwMode="auto">
                <a:xfrm>
                  <a:off x="4655266" y="2743200"/>
                  <a:ext cx="1135934" cy="58984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0" name="Picture 2" descr="http://us.cdn1.123rf.com/168nwm/michaeldb/michaeldb1102/michaeldb110200031/8889479-secure-family-parents-and-kids-safe-at-home-inside-a-secure-house-outline.jp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lum bright="62000"/>
                </a:blip>
                <a:srcRect/>
                <a:stretch>
                  <a:fillRect/>
                </a:stretch>
              </p:blipFill>
              <p:spPr bwMode="auto">
                <a:xfrm>
                  <a:off x="3966119" y="3233460"/>
                  <a:ext cx="1135934" cy="58984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12" name="Arc 11"/>
              <p:cNvSpPr/>
              <p:nvPr/>
            </p:nvSpPr>
            <p:spPr>
              <a:xfrm>
                <a:off x="2209800" y="2438400"/>
                <a:ext cx="4419600" cy="2057400"/>
              </a:xfrm>
              <a:prstGeom prst="arc">
                <a:avLst>
                  <a:gd name="adj1" fmla="val 7015152"/>
                  <a:gd name="adj2" fmla="val 4487185"/>
                </a:avLst>
              </a:prstGeom>
              <a:ln w="101600" cmpd="sng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13" name="Arc 12"/>
              <p:cNvSpPr/>
              <p:nvPr/>
            </p:nvSpPr>
            <p:spPr>
              <a:xfrm>
                <a:off x="2209800" y="2514600"/>
                <a:ext cx="4419600" cy="2057400"/>
              </a:xfrm>
              <a:prstGeom prst="arc">
                <a:avLst>
                  <a:gd name="adj1" fmla="val 6868692"/>
                  <a:gd name="adj2" fmla="val 4402568"/>
                </a:avLst>
              </a:prstGeom>
              <a:ln w="101600" cmpd="sng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Families at Risk</a:t>
                </a:r>
              </a:p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rot="5400000">
                <a:off x="3666067" y="4411133"/>
                <a:ext cx="533400" cy="245533"/>
              </a:xfrm>
              <a:prstGeom prst="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 rot="16200000">
                <a:off x="4428067" y="4411133"/>
                <a:ext cx="533400" cy="245533"/>
              </a:xfrm>
              <a:prstGeom prst="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0" y="4419600"/>
              <a:ext cx="4419600" cy="2362200"/>
              <a:chOff x="2209800" y="2438400"/>
              <a:chExt cx="4419600" cy="2362200"/>
            </a:xfrm>
          </p:grpSpPr>
          <p:grpSp>
            <p:nvGrpSpPr>
              <p:cNvPr id="22" name="Group 20"/>
              <p:cNvGrpSpPr/>
              <p:nvPr/>
            </p:nvGrpSpPr>
            <p:grpSpPr>
              <a:xfrm>
                <a:off x="2209800" y="2438400"/>
                <a:ext cx="4419600" cy="2362200"/>
                <a:chOff x="2209800" y="2438400"/>
                <a:chExt cx="4419600" cy="2362200"/>
              </a:xfrm>
            </p:grpSpPr>
            <p:sp>
              <p:nvSpPr>
                <p:cNvPr id="25" name="Arc 24"/>
                <p:cNvSpPr/>
                <p:nvPr/>
              </p:nvSpPr>
              <p:spPr>
                <a:xfrm>
                  <a:off x="2209800" y="2438400"/>
                  <a:ext cx="4419600" cy="2057400"/>
                </a:xfrm>
                <a:prstGeom prst="arc">
                  <a:avLst>
                    <a:gd name="adj1" fmla="val 7015152"/>
                    <a:gd name="adj2" fmla="val 4487185"/>
                  </a:avLst>
                </a:prstGeom>
                <a:ln w="101600" cmpd="sng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26" name="Arc 25"/>
                <p:cNvSpPr/>
                <p:nvPr/>
              </p:nvSpPr>
              <p:spPr>
                <a:xfrm>
                  <a:off x="2209800" y="2514600"/>
                  <a:ext cx="4419600" cy="2057400"/>
                </a:xfrm>
                <a:prstGeom prst="arc">
                  <a:avLst>
                    <a:gd name="adj1" fmla="val 6868692"/>
                    <a:gd name="adj2" fmla="val 4402568"/>
                  </a:avLst>
                </a:prstGeom>
                <a:ln w="101600" cmpd="sng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b="1" dirty="0" smtClean="0">
                    <a:solidFill>
                      <a:srgbClr val="FF0000"/>
                    </a:solidFill>
                  </a:endParaRPr>
                </a:p>
                <a:p>
                  <a:pPr algn="ctr"/>
                  <a:endParaRPr lang="en-US" sz="2800" b="1" dirty="0" smtClean="0">
                    <a:solidFill>
                      <a:srgbClr val="FF0000"/>
                    </a:solidFill>
                  </a:endParaRPr>
                </a:p>
                <a:p>
                  <a:pPr algn="ctr"/>
                  <a:r>
                    <a:rPr lang="en-US" sz="2800" b="1" dirty="0" smtClean="0">
                      <a:solidFill>
                        <a:schemeClr val="accent6">
                          <a:lumMod val="50000"/>
                        </a:schemeClr>
                      </a:solidFill>
                    </a:rPr>
                    <a:t>Groups at Risk</a:t>
                  </a:r>
                </a:p>
                <a:p>
                  <a:pPr algn="ctr"/>
                  <a:endParaRPr lang="en-US" sz="2800" b="1" dirty="0" smtClean="0">
                    <a:solidFill>
                      <a:srgbClr val="FF0000"/>
                    </a:solidFill>
                  </a:endParaRPr>
                </a:p>
                <a:p>
                  <a:pPr algn="ctr"/>
                  <a:endParaRPr lang="en-US" sz="2800" b="1" dirty="0" smtClean="0">
                    <a:solidFill>
                      <a:srgbClr val="FF0000"/>
                    </a:solidFill>
                  </a:endParaRPr>
                </a:p>
                <a:p>
                  <a:pPr algn="ctr"/>
                  <a:endParaRPr lang="en-US" sz="2800" b="1" dirty="0" smtClean="0">
                    <a:solidFill>
                      <a:srgbClr val="FF0000"/>
                    </a:solidFill>
                  </a:endParaRPr>
                </a:p>
                <a:p>
                  <a:pPr algn="ctr"/>
                  <a:endParaRPr lang="en-US" sz="2800" b="1" dirty="0" smtClean="0">
                    <a:solidFill>
                      <a:srgbClr val="FF0000"/>
                    </a:solidFill>
                  </a:endParaRPr>
                </a:p>
                <a:p>
                  <a:pPr algn="ctr"/>
                  <a:endParaRPr lang="en-US" sz="28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7" name="Isosceles Triangle 26"/>
                <p:cNvSpPr/>
                <p:nvPr/>
              </p:nvSpPr>
              <p:spPr>
                <a:xfrm rot="5400000">
                  <a:off x="3666067" y="4411133"/>
                  <a:ext cx="533400" cy="245533"/>
                </a:xfrm>
                <a:prstGeom prst="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8" name="Isosceles Triangle 27"/>
                <p:cNvSpPr/>
                <p:nvPr/>
              </p:nvSpPr>
              <p:spPr>
                <a:xfrm rot="16200000">
                  <a:off x="4428067" y="4411133"/>
                  <a:ext cx="533400" cy="245533"/>
                </a:xfrm>
                <a:prstGeom prst="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pic>
            <p:nvPicPr>
              <p:cNvPr id="23" name="Picture 2" descr="http://t0.gstatic.com/images?q=tbn:ANd9GcSvZtBtIw_LbCp5cZ9ZedJ2TuiVaCazTIGav-z7xc_gzHiPRMmLq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lum bright="46000"/>
              </a:blip>
              <a:srcRect/>
              <a:stretch>
                <a:fillRect/>
              </a:stretch>
            </p:blipFill>
            <p:spPr bwMode="auto">
              <a:xfrm>
                <a:off x="3276600" y="3200400"/>
                <a:ext cx="1447800" cy="1085850"/>
              </a:xfrm>
              <a:prstGeom prst="rect">
                <a:avLst/>
              </a:prstGeom>
              <a:noFill/>
            </p:spPr>
          </p:pic>
          <p:pic>
            <p:nvPicPr>
              <p:cNvPr id="24" name="Picture 4" descr="http://t0.gstatic.com/images?q=tbn:ANd9GcTp29MnGVzFuhJTVRHCxOjK65BXWAZ79IyxrLK2jn4k1JvXrEkxkA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lum bright="20000"/>
              </a:blip>
              <a:srcRect/>
              <a:stretch>
                <a:fillRect/>
              </a:stretch>
            </p:blipFill>
            <p:spPr bwMode="auto">
              <a:xfrm rot="19770263">
                <a:off x="4572000" y="3352800"/>
                <a:ext cx="914400" cy="697364"/>
              </a:xfrm>
              <a:prstGeom prst="rect">
                <a:avLst/>
              </a:prstGeom>
              <a:noFill/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4724400" y="4343400"/>
              <a:ext cx="4419600" cy="2362200"/>
              <a:chOff x="4724400" y="4343400"/>
              <a:chExt cx="4419600" cy="2362200"/>
            </a:xfrm>
          </p:grpSpPr>
          <p:pic>
            <p:nvPicPr>
              <p:cNvPr id="30" name="Picture 2" descr="http://t1.gstatic.com/images?q=tbn:ANd9GcSVJAM0ziYTlz3KdaqzX19eA2eqUm_ZKBbln_oEXN3gO3HOP5pGLQ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23000"/>
              </a:blip>
              <a:srcRect/>
              <a:stretch>
                <a:fillRect/>
              </a:stretch>
            </p:blipFill>
            <p:spPr bwMode="auto">
              <a:xfrm>
                <a:off x="6019800" y="5105400"/>
                <a:ext cx="2438400" cy="1449633"/>
              </a:xfrm>
              <a:prstGeom prst="rect">
                <a:avLst/>
              </a:prstGeom>
              <a:noFill/>
            </p:spPr>
          </p:pic>
          <p:pic>
            <p:nvPicPr>
              <p:cNvPr id="31" name="Picture 6" descr="http://t2.gstatic.com/images?q=tbn:ANd9GcSwLCaXUSGk9vrFWHMewT4RRX3F0X2TnX_P8H4dzZARlWR6JXS22WuJyg0d"/>
              <p:cNvPicPr>
                <a:picLocks noChangeAspect="1" noChangeArrowheads="1"/>
              </p:cNvPicPr>
              <p:nvPr/>
            </p:nvPicPr>
            <p:blipFill>
              <a:blip r:embed="rId8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23000"/>
              </a:blip>
              <a:srcRect/>
              <a:stretch>
                <a:fillRect/>
              </a:stretch>
            </p:blipFill>
            <p:spPr bwMode="auto">
              <a:xfrm>
                <a:off x="8001000" y="5029200"/>
                <a:ext cx="1119890" cy="838200"/>
              </a:xfrm>
              <a:prstGeom prst="rect">
                <a:avLst/>
              </a:prstGeom>
              <a:noFill/>
            </p:spPr>
          </p:pic>
          <p:pic>
            <p:nvPicPr>
              <p:cNvPr id="32" name="Picture 4" descr="http://t0.gstatic.com/images?q=tbn:ANd9GcR5_aI8aShYsLmn8iBMN-c_f4un2ozqN02wqefsKL6cjDHBpGCB"/>
              <p:cNvPicPr>
                <a:picLocks noChangeAspect="1" noChangeArrowheads="1"/>
              </p:cNvPicPr>
              <p:nvPr/>
            </p:nvPicPr>
            <p:blipFill>
              <a:blip r:embed="rId9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23000"/>
              </a:blip>
              <a:srcRect/>
              <a:stretch>
                <a:fillRect/>
              </a:stretch>
            </p:blipFill>
            <p:spPr bwMode="auto">
              <a:xfrm>
                <a:off x="4724400" y="5029200"/>
                <a:ext cx="1512606" cy="1371600"/>
              </a:xfrm>
              <a:prstGeom prst="rect">
                <a:avLst/>
              </a:prstGeom>
              <a:noFill/>
            </p:spPr>
          </p:pic>
          <p:sp>
            <p:nvSpPr>
              <p:cNvPr id="33" name="Arc 32"/>
              <p:cNvSpPr/>
              <p:nvPr/>
            </p:nvSpPr>
            <p:spPr>
              <a:xfrm>
                <a:off x="4724400" y="4343400"/>
                <a:ext cx="4419600" cy="2057400"/>
              </a:xfrm>
              <a:prstGeom prst="arc">
                <a:avLst>
                  <a:gd name="adj1" fmla="val 7015152"/>
                  <a:gd name="adj2" fmla="val 4487185"/>
                </a:avLst>
              </a:prstGeom>
              <a:ln w="101600" cmpd="sng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34" name="Arc 33"/>
              <p:cNvSpPr/>
              <p:nvPr/>
            </p:nvSpPr>
            <p:spPr>
              <a:xfrm>
                <a:off x="4724400" y="4419600"/>
                <a:ext cx="4419600" cy="2057400"/>
              </a:xfrm>
              <a:prstGeom prst="arc">
                <a:avLst>
                  <a:gd name="adj1" fmla="val 6868692"/>
                  <a:gd name="adj2" fmla="val 4402568"/>
                </a:avLst>
              </a:prstGeom>
              <a:ln w="101600" cmpd="sng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Risky Places</a:t>
                </a:r>
              </a:p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Isosceles Triangle 34"/>
              <p:cNvSpPr/>
              <p:nvPr/>
            </p:nvSpPr>
            <p:spPr>
              <a:xfrm rot="5400000">
                <a:off x="6180667" y="6316133"/>
                <a:ext cx="533400" cy="245533"/>
              </a:xfrm>
              <a:prstGeom prst="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/>
              <p:cNvSpPr/>
              <p:nvPr/>
            </p:nvSpPr>
            <p:spPr>
              <a:xfrm rot="16200000">
                <a:off x="6942667" y="6316133"/>
                <a:ext cx="533400" cy="245533"/>
              </a:xfrm>
              <a:prstGeom prst="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9" name="Rectangle 38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alpha val="9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838200" y="1600200"/>
            <a:ext cx="1866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accent3">
                    <a:lumMod val="50000"/>
                  </a:schemeClr>
                </a:solidFill>
              </a:rPr>
              <a:t>Persons</a:t>
            </a:r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 at Risk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648200" y="1676400"/>
            <a:ext cx="191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Families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 at Risk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724400" y="4267200"/>
            <a:ext cx="1717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</a:rPr>
              <a:t>Risky Places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914400" y="4267200"/>
            <a:ext cx="1788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</a:rPr>
              <a:t>Groups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 at Risk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5800" y="2133600"/>
            <a:ext cx="369787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 Individual Risk Assessment Tools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 Psycho-emotional Issues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 School performance Issues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 Involvement in School Disciplinary 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   System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 Chronic Truancy/Tardiness</a:t>
            </a:r>
          </a:p>
          <a:p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72000" y="2133600"/>
            <a:ext cx="39463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Drug Endangered Children (DEC)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Families Referred for Child Abuse and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  Neglect (CANS)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Children of Institutionalized Parents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Homeless Families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Intergenerational Gangs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85800" y="47244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Gang/Cliques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“Wannabes”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Levels of  Affiliation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Other “Anti-Social  Youth Groups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Taggers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Stoners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72000" y="47244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Hotspots (geographic)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Crime-Attractors and Generators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Substandard Schools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Businesses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Public Places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Gang Territories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Core Elements of Balanced </a:t>
            </a:r>
            <a:br>
              <a:rPr lang="en-US" dirty="0" smtClean="0"/>
            </a:br>
            <a:r>
              <a:rPr lang="en-US" dirty="0" smtClean="0"/>
              <a:t>Data-Driven Approaches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Partners/Stakeholders </a:t>
            </a:r>
            <a:r>
              <a:rPr lang="en-US" sz="26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Engagement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Data Collection </a:t>
            </a:r>
            <a:r>
              <a:rPr lang="en-US" sz="26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with Close Attention to Data Quality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Data Analysis </a:t>
            </a:r>
            <a:r>
              <a:rPr lang="en-US" sz="26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and Collaboration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Evidence-Based Strategies and Operations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Information Sharing </a:t>
            </a:r>
            <a:r>
              <a:rPr lang="en-US" sz="26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on a Continuous Basis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Monitoring, Evaluation, </a:t>
            </a:r>
            <a:r>
              <a:rPr lang="en-US" sz="26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and Adjustments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Assessing </a:t>
            </a:r>
            <a:r>
              <a:rPr lang="en-US" sz="26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Outcomes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, Not Just Outputs</a:t>
            </a:r>
          </a:p>
          <a:p>
            <a:pPr marL="514350" indent="-514350"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Compliance with Data Confidentiality, Privacy, and Security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endParaRPr lang="en-US" sz="2600" dirty="0" smtClean="0">
              <a:latin typeface="+mj-lt"/>
            </a:endParaRPr>
          </a:p>
          <a:p>
            <a:endParaRPr lang="en-US" sz="2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404</Words>
  <Application>Microsoft Office PowerPoint</Application>
  <PresentationFormat>On-screen Show (4:3)</PresentationFormat>
  <Paragraphs>140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Data Driven Strategies: Opportunities and Challenges for  Multi-Disciplinary Partnerships</vt:lpstr>
      <vt:lpstr>Increase Flow, Meaning,  and Engagement in Making  Decisions, Policies, and Strategies</vt:lpstr>
      <vt:lpstr>Increase flow, meaning,  and engagement.....around “units of analysis”</vt:lpstr>
      <vt:lpstr>Increase flow, meaning,  and engagement.....around “units of analysis”</vt:lpstr>
      <vt:lpstr>Increase flow, meaning,  and engagement.....around “units of analysis”</vt:lpstr>
      <vt:lpstr>Increase flow, meaning,  and engagement.....around “units of analysis”</vt:lpstr>
      <vt:lpstr>Increase Flow, Meaning,  and Engagement.....around</vt:lpstr>
      <vt:lpstr>Balanced Approach</vt:lpstr>
      <vt:lpstr>Core Elements of Balanced  Data-Driven Approaches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markovic2</dc:creator>
  <cp:lastModifiedBy>Arbinda</cp:lastModifiedBy>
  <cp:revision>92</cp:revision>
  <dcterms:created xsi:type="dcterms:W3CDTF">2011-09-22T18:56:16Z</dcterms:created>
  <dcterms:modified xsi:type="dcterms:W3CDTF">2011-11-11T19:23:35Z</dcterms:modified>
</cp:coreProperties>
</file>